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87" d="100"/>
          <a:sy n="87" d="100"/>
        </p:scale>
        <p:origin x="-3"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9FA388-4784-4C16-B910-3BB316C0300C}" type="datetimeFigureOut">
              <a:rPr lang="en-US" smtClean="0"/>
              <a:t>4/25/2017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F30A24-35FC-492A-9F54-BF9B64115EE6}" type="slidenum">
              <a:rPr lang="en-US" smtClean="0"/>
              <a:t>‹#›</a:t>
            </a:fld>
            <a:endParaRPr lang="en-US"/>
          </a:p>
        </p:txBody>
      </p:sp>
    </p:spTree>
    <p:extLst>
      <p:ext uri="{BB962C8B-B14F-4D97-AF65-F5344CB8AC3E}">
        <p14:creationId xmlns:p14="http://schemas.microsoft.com/office/powerpoint/2010/main" val="229447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A1AB639-4D0E-444A-89D6-E92E145344FF}" type="datetime1">
              <a:rPr lang="en-US" smtClean="0"/>
              <a:t>4/25/2017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Community Legal Services of Mid-FL</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895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D793385-CEE0-4FEC-8C31-C49164A59215}" type="datetime1">
              <a:rPr lang="en-US" smtClean="0"/>
              <a:t>4/25/2017</a:t>
            </a:fld>
            <a:endParaRPr lang="en-US" dirty="0"/>
          </a:p>
        </p:txBody>
      </p:sp>
      <p:sp>
        <p:nvSpPr>
          <p:cNvPr id="6" name="Footer Placeholder 5"/>
          <p:cNvSpPr>
            <a:spLocks noGrp="1"/>
          </p:cNvSpPr>
          <p:nvPr>
            <p:ph type="ftr" sz="quarter" idx="11"/>
          </p:nvPr>
        </p:nvSpPr>
        <p:spPr/>
        <p:txBody>
          <a:bodyPr/>
          <a:lstStyle/>
          <a:p>
            <a:r>
              <a:rPr lang="en-US" smtClean="0"/>
              <a:t>Community Legal Services of Mid-FL</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184474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D793385-CEE0-4FEC-8C31-C49164A59215}" type="datetime1">
              <a:rPr lang="en-US" smtClean="0"/>
              <a:t>4/25/2017</a:t>
            </a:fld>
            <a:endParaRPr lang="en-US" dirty="0"/>
          </a:p>
        </p:txBody>
      </p:sp>
      <p:sp>
        <p:nvSpPr>
          <p:cNvPr id="5" name="Footer Placeholder 4"/>
          <p:cNvSpPr>
            <a:spLocks noGrp="1"/>
          </p:cNvSpPr>
          <p:nvPr>
            <p:ph type="ftr" sz="quarter" idx="11"/>
          </p:nvPr>
        </p:nvSpPr>
        <p:spPr/>
        <p:txBody>
          <a:bodyPr/>
          <a:lstStyle/>
          <a:p>
            <a:r>
              <a:rPr lang="en-US" smtClean="0"/>
              <a:t>Community Legal Services of Mid-FL</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081845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D793385-CEE0-4FEC-8C31-C49164A59215}" type="datetime1">
              <a:rPr lang="en-US" smtClean="0"/>
              <a:t>4/25/2017</a:t>
            </a:fld>
            <a:endParaRPr lang="en-US" dirty="0"/>
          </a:p>
        </p:txBody>
      </p:sp>
      <p:sp>
        <p:nvSpPr>
          <p:cNvPr id="5" name="Footer Placeholder 4"/>
          <p:cNvSpPr>
            <a:spLocks noGrp="1"/>
          </p:cNvSpPr>
          <p:nvPr>
            <p:ph type="ftr" sz="quarter" idx="11"/>
          </p:nvPr>
        </p:nvSpPr>
        <p:spPr/>
        <p:txBody>
          <a:bodyPr/>
          <a:lstStyle/>
          <a:p>
            <a:r>
              <a:rPr lang="en-US" smtClean="0"/>
              <a:t>Community Legal Services of Mid-FL</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523167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793385-CEE0-4FEC-8C31-C49164A59215}" type="datetime1">
              <a:rPr lang="en-US" smtClean="0"/>
              <a:t>4/25/2017</a:t>
            </a:fld>
            <a:endParaRPr lang="en-US" dirty="0"/>
          </a:p>
        </p:txBody>
      </p:sp>
      <p:sp>
        <p:nvSpPr>
          <p:cNvPr id="5" name="Footer Placeholder 4"/>
          <p:cNvSpPr>
            <a:spLocks noGrp="1"/>
          </p:cNvSpPr>
          <p:nvPr>
            <p:ph type="ftr" sz="quarter" idx="11"/>
          </p:nvPr>
        </p:nvSpPr>
        <p:spPr/>
        <p:txBody>
          <a:bodyPr/>
          <a:lstStyle/>
          <a:p>
            <a:r>
              <a:rPr lang="en-US" smtClean="0"/>
              <a:t>Community Legal Services of Mid-FL</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407438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D793385-CEE0-4FEC-8C31-C49164A59215}" type="datetime1">
              <a:rPr lang="en-US" smtClean="0"/>
              <a:t>4/25/2017</a:t>
            </a:fld>
            <a:endParaRPr lang="en-US" dirty="0"/>
          </a:p>
        </p:txBody>
      </p:sp>
      <p:sp>
        <p:nvSpPr>
          <p:cNvPr id="8" name="Footer Placeholder 7"/>
          <p:cNvSpPr>
            <a:spLocks noGrp="1"/>
          </p:cNvSpPr>
          <p:nvPr>
            <p:ph type="ftr" sz="quarter" idx="11"/>
          </p:nvPr>
        </p:nvSpPr>
        <p:spPr/>
        <p:txBody>
          <a:bodyPr/>
          <a:lstStyle/>
          <a:p>
            <a:r>
              <a:rPr lang="en-US" smtClean="0"/>
              <a:t>Community Legal Services of Mid-FL</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777909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D793385-CEE0-4FEC-8C31-C49164A59215}" type="datetime1">
              <a:rPr lang="en-US" smtClean="0"/>
              <a:t>4/25/2017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smtClean="0"/>
              <a:t>Community Legal Services of Mid-FL</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6823325"/>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B35DAC2-8BD1-48F2-A3AC-DF18C7796A20}" type="datetime1">
              <a:rPr lang="en-US" smtClean="0"/>
              <a:t>4/25/2017</a:t>
            </a:fld>
            <a:endParaRPr lang="en-US" dirty="0"/>
          </a:p>
        </p:txBody>
      </p:sp>
      <p:sp>
        <p:nvSpPr>
          <p:cNvPr id="5" name="Footer Placeholder 4"/>
          <p:cNvSpPr>
            <a:spLocks noGrp="1"/>
          </p:cNvSpPr>
          <p:nvPr>
            <p:ph type="ftr" sz="quarter" idx="11"/>
          </p:nvPr>
        </p:nvSpPr>
        <p:spPr/>
        <p:txBody>
          <a:bodyPr/>
          <a:lstStyle/>
          <a:p>
            <a:r>
              <a:rPr lang="en-US" smtClean="0"/>
              <a:t>Community Legal Services of Mid-FL</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0127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560FB95-02A4-4CE0-8DEB-90CD61383D43}" type="datetime1">
              <a:rPr lang="en-US" smtClean="0"/>
              <a:t>4/25/2017</a:t>
            </a:fld>
            <a:endParaRPr lang="en-US" dirty="0"/>
          </a:p>
        </p:txBody>
      </p:sp>
      <p:sp>
        <p:nvSpPr>
          <p:cNvPr id="5" name="Footer Placeholder 4"/>
          <p:cNvSpPr>
            <a:spLocks noGrp="1"/>
          </p:cNvSpPr>
          <p:nvPr>
            <p:ph type="ftr" sz="quarter" idx="11"/>
          </p:nvPr>
        </p:nvSpPr>
        <p:spPr/>
        <p:txBody>
          <a:bodyPr/>
          <a:lstStyle/>
          <a:p>
            <a:r>
              <a:rPr lang="en-US" smtClean="0"/>
              <a:t>Community Legal Services of Mid-FL</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320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92DD72-85C4-4B6B-92DB-F449BAC6F58A}" type="datetime1">
              <a:rPr lang="en-US" smtClean="0"/>
              <a:t>4/25/2017</a:t>
            </a:fld>
            <a:endParaRPr lang="en-US" dirty="0"/>
          </a:p>
        </p:txBody>
      </p:sp>
      <p:sp>
        <p:nvSpPr>
          <p:cNvPr id="5" name="Footer Placeholder 4"/>
          <p:cNvSpPr>
            <a:spLocks noGrp="1"/>
          </p:cNvSpPr>
          <p:nvPr>
            <p:ph type="ftr" sz="quarter" idx="11"/>
          </p:nvPr>
        </p:nvSpPr>
        <p:spPr/>
        <p:txBody>
          <a:bodyPr/>
          <a:lstStyle/>
          <a:p>
            <a:r>
              <a:rPr lang="en-US" smtClean="0"/>
              <a:t>Community Legal Services of Mid-FL</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877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1B8AB9-EB8D-4CAA-A89A-3CAC51067BDB}" type="datetime1">
              <a:rPr lang="en-US" smtClean="0"/>
              <a:t>4/25/2017</a:t>
            </a:fld>
            <a:endParaRPr lang="en-US" dirty="0"/>
          </a:p>
        </p:txBody>
      </p:sp>
      <p:sp>
        <p:nvSpPr>
          <p:cNvPr id="5" name="Footer Placeholder 4"/>
          <p:cNvSpPr>
            <a:spLocks noGrp="1"/>
          </p:cNvSpPr>
          <p:nvPr>
            <p:ph type="ftr" sz="quarter" idx="11"/>
          </p:nvPr>
        </p:nvSpPr>
        <p:spPr/>
        <p:txBody>
          <a:bodyPr/>
          <a:lstStyle/>
          <a:p>
            <a:r>
              <a:rPr lang="en-US" smtClean="0"/>
              <a:t>Community Legal Services of Mid-FL</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81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D50FEB-FE48-4E86-B2F4-871CDDB62F66}" type="datetime1">
              <a:rPr lang="en-US" smtClean="0"/>
              <a:t>4/25/2017</a:t>
            </a:fld>
            <a:endParaRPr lang="en-US" dirty="0"/>
          </a:p>
        </p:txBody>
      </p:sp>
      <p:sp>
        <p:nvSpPr>
          <p:cNvPr id="6" name="Footer Placeholder 5"/>
          <p:cNvSpPr>
            <a:spLocks noGrp="1"/>
          </p:cNvSpPr>
          <p:nvPr>
            <p:ph type="ftr" sz="quarter" idx="11"/>
          </p:nvPr>
        </p:nvSpPr>
        <p:spPr/>
        <p:txBody>
          <a:bodyPr/>
          <a:lstStyle/>
          <a:p>
            <a:r>
              <a:rPr lang="en-US" smtClean="0"/>
              <a:t>Community Legal Services of Mid-FL</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7448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832B00-31ED-4352-8376-DB3E47417288}" type="datetime1">
              <a:rPr lang="en-US" smtClean="0"/>
              <a:t>4/25/2017</a:t>
            </a:fld>
            <a:endParaRPr lang="en-US" dirty="0"/>
          </a:p>
        </p:txBody>
      </p:sp>
      <p:sp>
        <p:nvSpPr>
          <p:cNvPr id="8" name="Footer Placeholder 7"/>
          <p:cNvSpPr>
            <a:spLocks noGrp="1"/>
          </p:cNvSpPr>
          <p:nvPr>
            <p:ph type="ftr" sz="quarter" idx="11"/>
          </p:nvPr>
        </p:nvSpPr>
        <p:spPr/>
        <p:txBody>
          <a:bodyPr/>
          <a:lstStyle/>
          <a:p>
            <a:r>
              <a:rPr lang="en-US" smtClean="0"/>
              <a:t>Community Legal Services of Mid-FL</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591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B03943-A7B0-471F-AB73-E9EE867A3A85}" type="datetime1">
              <a:rPr lang="en-US" smtClean="0"/>
              <a:t>4/25/2017</a:t>
            </a:fld>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29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A640E-D653-48E1-AEAA-989571388D02}" type="datetime1">
              <a:rPr lang="en-US" smtClean="0"/>
              <a:t>4/25/2017</a:t>
            </a:fld>
            <a:endParaRPr lang="en-US" dirty="0"/>
          </a:p>
        </p:txBody>
      </p:sp>
      <p:sp>
        <p:nvSpPr>
          <p:cNvPr id="3" name="Footer Placeholder 2"/>
          <p:cNvSpPr>
            <a:spLocks noGrp="1"/>
          </p:cNvSpPr>
          <p:nvPr>
            <p:ph type="ftr" sz="quarter" idx="11"/>
          </p:nvPr>
        </p:nvSpPr>
        <p:spPr/>
        <p:txBody>
          <a:bodyPr/>
          <a:lstStyle/>
          <a:p>
            <a:r>
              <a:rPr lang="en-US" smtClean="0"/>
              <a:t>Community Legal Services of Mid-FL</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14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CA333B-8E77-443D-9E4D-F1B82112BB56}" type="datetime1">
              <a:rPr lang="en-US" smtClean="0"/>
              <a:t>4/25/2017</a:t>
            </a:fld>
            <a:endParaRPr lang="en-US" dirty="0"/>
          </a:p>
        </p:txBody>
      </p:sp>
      <p:sp>
        <p:nvSpPr>
          <p:cNvPr id="6" name="Footer Placeholder 5"/>
          <p:cNvSpPr>
            <a:spLocks noGrp="1"/>
          </p:cNvSpPr>
          <p:nvPr>
            <p:ph type="ftr" sz="quarter" idx="11"/>
          </p:nvPr>
        </p:nvSpPr>
        <p:spPr/>
        <p:txBody>
          <a:bodyPr/>
          <a:lstStyle/>
          <a:p>
            <a:r>
              <a:rPr lang="en-US" smtClean="0"/>
              <a:t>Community Legal Services of Mid-FL</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156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9F6DF5-7C9A-4D7E-8029-B6F2ED2C4307}" type="datetime1">
              <a:rPr lang="en-US" smtClean="0"/>
              <a:t>4/25/2017</a:t>
            </a:fld>
            <a:endParaRPr lang="en-US" dirty="0"/>
          </a:p>
        </p:txBody>
      </p:sp>
      <p:sp>
        <p:nvSpPr>
          <p:cNvPr id="6" name="Footer Placeholder 5"/>
          <p:cNvSpPr>
            <a:spLocks noGrp="1"/>
          </p:cNvSpPr>
          <p:nvPr>
            <p:ph type="ftr" sz="quarter" idx="11"/>
          </p:nvPr>
        </p:nvSpPr>
        <p:spPr/>
        <p:txBody>
          <a:bodyPr/>
          <a:lstStyle/>
          <a:p>
            <a:r>
              <a:rPr lang="en-US" smtClean="0"/>
              <a:t>Community Legal Services of Mid-FL</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3823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D793385-CEE0-4FEC-8C31-C49164A59215}" type="datetime1">
              <a:rPr lang="en-US" smtClean="0"/>
              <a:t>4/25/2017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Community Legal Services of Mid-FL</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2619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Steps to Getting a Child Designated as  a Student with Disability</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dirty="0" smtClean="0">
                <a:solidFill>
                  <a:schemeClr val="tx1">
                    <a:lumMod val="50000"/>
                    <a:lumOff val="50000"/>
                  </a:schemeClr>
                </a:solidFill>
              </a:rPr>
              <a:t>Community Legal Services of Mid-FL</a:t>
            </a:r>
            <a:endParaRPr lang="en-US"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841812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Eligibility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Developmentally </a:t>
            </a:r>
            <a:r>
              <a:rPr lang="en-US" dirty="0"/>
              <a:t>Delayed (DD): Ages 3-5 Years</a:t>
            </a:r>
          </a:p>
          <a:p>
            <a:r>
              <a:rPr lang="en-US" dirty="0"/>
              <a:t>Dual-Sensory Impairment (DSI): Deaf-Blind</a:t>
            </a:r>
          </a:p>
          <a:p>
            <a:r>
              <a:rPr lang="en-US" dirty="0"/>
              <a:t>Emotional/Behavioral Disability (E/BD)</a:t>
            </a:r>
          </a:p>
          <a:p>
            <a:r>
              <a:rPr lang="en-US" dirty="0" smtClean="0"/>
              <a:t>Gifted</a:t>
            </a:r>
          </a:p>
          <a:p>
            <a:r>
              <a:rPr lang="en-US" dirty="0"/>
              <a:t>Homebound or Hospitalized (HH)</a:t>
            </a:r>
          </a:p>
          <a:p>
            <a:r>
              <a:rPr lang="en-US" dirty="0"/>
              <a:t>Intellectual Disability (</a:t>
            </a:r>
            <a:r>
              <a:rPr lang="en-US" dirty="0" err="1"/>
              <a:t>InD</a:t>
            </a:r>
            <a:r>
              <a:rPr lang="en-US" dirty="0"/>
              <a:t>)</a:t>
            </a:r>
          </a:p>
          <a:p>
            <a:r>
              <a:rPr lang="en-US" dirty="0"/>
              <a:t>Language Impairment (LI)</a:t>
            </a:r>
          </a:p>
          <a:p>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89059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Eligibility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Other </a:t>
            </a:r>
            <a:r>
              <a:rPr lang="en-US" dirty="0"/>
              <a:t>Health Impairment (OHI)</a:t>
            </a:r>
          </a:p>
          <a:p>
            <a:r>
              <a:rPr lang="en-US" dirty="0"/>
              <a:t>Orthopedic Impairment (OI)</a:t>
            </a:r>
          </a:p>
          <a:p>
            <a:r>
              <a:rPr lang="en-US" dirty="0"/>
              <a:t>Specific Learning Disability (SLD)</a:t>
            </a:r>
          </a:p>
          <a:p>
            <a:r>
              <a:rPr lang="en-US" dirty="0"/>
              <a:t>Speech Impairment (SI)</a:t>
            </a:r>
          </a:p>
          <a:p>
            <a:r>
              <a:rPr lang="en-US" dirty="0"/>
              <a:t>Traumatic Brain Injury (TBI)</a:t>
            </a:r>
          </a:p>
          <a:p>
            <a:r>
              <a:rPr lang="en-US" dirty="0"/>
              <a:t>Visual Impairment (VI): Blind and Partially Sighted</a:t>
            </a:r>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580482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Learning Disability (SLD)</a:t>
            </a:r>
            <a:endParaRPr lang="en-US" dirty="0"/>
          </a:p>
        </p:txBody>
      </p:sp>
      <p:sp>
        <p:nvSpPr>
          <p:cNvPr id="3" name="Content Placeholder 2"/>
          <p:cNvSpPr>
            <a:spLocks noGrp="1"/>
          </p:cNvSpPr>
          <p:nvPr>
            <p:ph idx="1"/>
          </p:nvPr>
        </p:nvSpPr>
        <p:spPr/>
        <p:txBody>
          <a:bodyPr/>
          <a:lstStyle/>
          <a:p>
            <a:r>
              <a:rPr lang="en-US" dirty="0"/>
              <a:t>A specific learning disability is defined as a disorder in one or more of the basic learning processes involved in understanding or in using language, spoken or written, that may manifest in significant difficulties affecting the ability to listen, speak, read, write, spell, or do mathematics. Associated conditions may include, but are not limited to, </a:t>
            </a:r>
            <a:r>
              <a:rPr lang="en-US" b="1" dirty="0"/>
              <a:t>dyslexia, dyscalculia, dysgraphia, or developmental aphasia</a:t>
            </a:r>
            <a:r>
              <a:rPr lang="en-US" dirty="0"/>
              <a:t>. A specific learning disability does not include learning problems that are primarily the result of a visual, hearing, motor, intellectual, or emotional/behavioral disability, limited English proficiency, or environmental, cultural, or economic factors.</a:t>
            </a:r>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494603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Spectrum Disorder</a:t>
            </a:r>
            <a:endParaRPr lang="en-US" dirty="0"/>
          </a:p>
        </p:txBody>
      </p:sp>
      <p:sp>
        <p:nvSpPr>
          <p:cNvPr id="3" name="Content Placeholder 2"/>
          <p:cNvSpPr>
            <a:spLocks noGrp="1"/>
          </p:cNvSpPr>
          <p:nvPr>
            <p:ph idx="1"/>
          </p:nvPr>
        </p:nvSpPr>
        <p:spPr/>
        <p:txBody>
          <a:bodyPr>
            <a:normAutofit/>
          </a:bodyPr>
          <a:lstStyle/>
          <a:p>
            <a:r>
              <a:rPr lang="en-US" sz="2000" dirty="0"/>
              <a:t>Autism Spectrum Disorder is defined to be a range of pervasive developmental disorders that adversely affects a student's functioning and results in the need for specially designed instruction and related services. Autism Spectrum Disorder is characterized by an uneven developmental profile and a pattern of qualitative impairments in social interaction, communication, and the presence of restricted repetitive, and/or stereotyped patterns of behavior, interests, or activities. </a:t>
            </a:r>
            <a:endParaRPr lang="en-US" sz="2000"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272839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Health Impaired</a:t>
            </a:r>
            <a:endParaRPr lang="en-US" dirty="0"/>
          </a:p>
        </p:txBody>
      </p:sp>
      <p:sp>
        <p:nvSpPr>
          <p:cNvPr id="3" name="Content Placeholder 2"/>
          <p:cNvSpPr>
            <a:spLocks noGrp="1"/>
          </p:cNvSpPr>
          <p:nvPr>
            <p:ph idx="1"/>
          </p:nvPr>
        </p:nvSpPr>
        <p:spPr/>
        <p:txBody>
          <a:bodyPr>
            <a:normAutofit/>
          </a:bodyPr>
          <a:lstStyle/>
          <a:p>
            <a:r>
              <a:rPr lang="en-US" sz="2000" dirty="0"/>
              <a:t>Other health impairment means having limited strength, vitality or alertness, including a heightened alertness to environmental stimuli, that results in limited alertness with respect to the educational environment, that is due to chronic or acute health problems. This includes, but is not limited to, asthma, attention deficit disorder or attention deficit hyperactivity disorder, Tourette syndrome, diabetes, epilepsy, a heart condition, hemophilia, lead poisoning, leukemia, nephritis, rheumatic fever, sickle cell anemia, and acquired brain injury. </a:t>
            </a:r>
            <a:endParaRPr lang="en-US" sz="2000" dirty="0" smtClean="0"/>
          </a:p>
          <a:p>
            <a:r>
              <a:rPr lang="en-US" sz="2000" dirty="0" smtClean="0"/>
              <a:t>Likely applies to diagnoses of mental illness.</a:t>
            </a:r>
            <a:endParaRPr lang="en-US" sz="2000"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504351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Emotional/Behavioral Disability (EBD)</a:t>
            </a:r>
            <a:endParaRPr lang="en-US" dirty="0"/>
          </a:p>
        </p:txBody>
      </p:sp>
      <p:sp>
        <p:nvSpPr>
          <p:cNvPr id="3" name="Content Placeholder 2"/>
          <p:cNvSpPr>
            <a:spLocks noGrp="1"/>
          </p:cNvSpPr>
          <p:nvPr>
            <p:ph idx="1"/>
          </p:nvPr>
        </p:nvSpPr>
        <p:spPr/>
        <p:txBody>
          <a:bodyPr>
            <a:normAutofit/>
          </a:bodyPr>
          <a:lstStyle/>
          <a:p>
            <a:r>
              <a:rPr lang="en-US" sz="2400" dirty="0"/>
              <a:t>A student with an emotional/behavioral disability has persistent (is not sufficiently responsive to implemented evidence based interventions) and consistent emotional or behavioral responses that adversely affect performance in the educational environment that cannot be attributed to age, culture, gender, or ethnicity.</a:t>
            </a:r>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96900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200" dirty="0"/>
              <a:t/>
            </a:r>
            <a:br>
              <a:rPr lang="en-US" sz="3200" dirty="0"/>
            </a:br>
            <a:r>
              <a:rPr lang="en-US" sz="3200" b="1" dirty="0"/>
              <a:t>If You Do not Agree with the Evaluations</a:t>
            </a:r>
            <a:endParaRPr lang="en-US" sz="3200" dirty="0"/>
          </a:p>
        </p:txBody>
      </p:sp>
      <p:sp>
        <p:nvSpPr>
          <p:cNvPr id="3" name="Content Placeholder 2"/>
          <p:cNvSpPr>
            <a:spLocks noGrp="1"/>
          </p:cNvSpPr>
          <p:nvPr>
            <p:ph idx="1"/>
          </p:nvPr>
        </p:nvSpPr>
        <p:spPr/>
        <p:txBody>
          <a:bodyPr/>
          <a:lstStyle/>
          <a:p>
            <a:pPr lvl="1"/>
            <a:r>
              <a:rPr lang="en-US" dirty="0" smtClean="0"/>
              <a:t>You may r</a:t>
            </a:r>
            <a:r>
              <a:rPr lang="en-US" dirty="0" smtClean="0"/>
              <a:t>equest </a:t>
            </a:r>
            <a:r>
              <a:rPr lang="en-US" dirty="0"/>
              <a:t>an independent educational evaluation (IEE) if you disagree with the results of the </a:t>
            </a:r>
            <a:r>
              <a:rPr lang="en-US" dirty="0" smtClean="0"/>
              <a:t>evaluation</a:t>
            </a:r>
          </a:p>
          <a:p>
            <a:pPr marL="457200" lvl="1" indent="0">
              <a:buNone/>
            </a:pPr>
            <a:endParaRPr lang="en-US" dirty="0"/>
          </a:p>
          <a:p>
            <a:pPr lvl="1"/>
            <a:r>
              <a:rPr lang="en-US" dirty="0"/>
              <a:t>School must either agree, pay for the IEE, or file for a Due Process hearing to show the assessment was appropriate. </a:t>
            </a:r>
            <a:endParaRPr lang="en-US" dirty="0" smtClean="0"/>
          </a:p>
          <a:p>
            <a:pPr lvl="1"/>
            <a:endParaRPr lang="en-US" dirty="0"/>
          </a:p>
          <a:p>
            <a:pPr lvl="1"/>
            <a:r>
              <a:rPr lang="en-US" dirty="0" smtClean="0"/>
              <a:t>If granted an IEE, you may pick the provider.</a:t>
            </a:r>
            <a:endParaRPr lang="en-US" dirty="0"/>
          </a:p>
          <a:p>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38481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Red flags that Student May be a Student with a Disability </a:t>
            </a:r>
            <a:endParaRPr lang="en-US" dirty="0"/>
          </a:p>
        </p:txBody>
      </p:sp>
      <p:sp>
        <p:nvSpPr>
          <p:cNvPr id="3" name="Content Placeholder 2"/>
          <p:cNvSpPr>
            <a:spLocks noGrp="1"/>
          </p:cNvSpPr>
          <p:nvPr>
            <p:ph idx="1"/>
          </p:nvPr>
        </p:nvSpPr>
        <p:spPr>
          <a:xfrm>
            <a:off x="581192" y="2409290"/>
            <a:ext cx="11029615" cy="3837398"/>
          </a:xfrm>
        </p:spPr>
        <p:txBody>
          <a:bodyPr/>
          <a:lstStyle/>
          <a:p>
            <a:pPr marL="0" lvl="0" indent="0" algn="ctr">
              <a:buNone/>
            </a:pPr>
            <a:r>
              <a:rPr lang="en-US" b="1" dirty="0"/>
              <a:t>Child is having issues at school</a:t>
            </a:r>
          </a:p>
          <a:p>
            <a:pPr lvl="1"/>
            <a:endParaRPr lang="en-US" dirty="0" smtClean="0"/>
          </a:p>
          <a:p>
            <a:pPr lvl="1"/>
            <a:r>
              <a:rPr lang="en-US" dirty="0" smtClean="0"/>
              <a:t>Academic</a:t>
            </a:r>
            <a:endParaRPr lang="en-US" dirty="0"/>
          </a:p>
          <a:p>
            <a:pPr lvl="2"/>
            <a:r>
              <a:rPr lang="en-US" sz="1600" dirty="0"/>
              <a:t>Retained</a:t>
            </a:r>
          </a:p>
          <a:p>
            <a:pPr lvl="2"/>
            <a:r>
              <a:rPr lang="en-US" sz="1600" dirty="0"/>
              <a:t>Poor </a:t>
            </a:r>
            <a:r>
              <a:rPr lang="en-US" sz="1600" dirty="0" smtClean="0"/>
              <a:t>grades</a:t>
            </a:r>
          </a:p>
          <a:p>
            <a:pPr marL="914400" lvl="2" indent="0">
              <a:buNone/>
            </a:pPr>
            <a:endParaRPr lang="en-US" sz="1600" dirty="0"/>
          </a:p>
          <a:p>
            <a:pPr lvl="1"/>
            <a:r>
              <a:rPr lang="en-US" dirty="0"/>
              <a:t>Behavioral</a:t>
            </a:r>
          </a:p>
          <a:p>
            <a:pPr lvl="2"/>
            <a:r>
              <a:rPr lang="en-US" sz="1600" dirty="0"/>
              <a:t>Suspensions/Expulsion</a:t>
            </a:r>
          </a:p>
          <a:p>
            <a:pPr lvl="2"/>
            <a:r>
              <a:rPr lang="en-US" sz="1600" dirty="0"/>
              <a:t>Restraints</a:t>
            </a:r>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68334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Diagnosis</a:t>
            </a:r>
            <a:endParaRPr lang="en-US" b="1" dirty="0"/>
          </a:p>
        </p:txBody>
      </p:sp>
      <p:sp>
        <p:nvSpPr>
          <p:cNvPr id="3" name="Content Placeholder 2"/>
          <p:cNvSpPr>
            <a:spLocks noGrp="1"/>
          </p:cNvSpPr>
          <p:nvPr>
            <p:ph idx="1"/>
          </p:nvPr>
        </p:nvSpPr>
        <p:spPr/>
        <p:txBody>
          <a:bodyPr/>
          <a:lstStyle/>
          <a:p>
            <a:pPr lvl="1"/>
            <a:r>
              <a:rPr lang="en-US" sz="2400" dirty="0" smtClean="0"/>
              <a:t>Provide all  diagnoses  </a:t>
            </a:r>
            <a:r>
              <a:rPr lang="en-US" sz="2400" dirty="0"/>
              <a:t>to the </a:t>
            </a:r>
            <a:r>
              <a:rPr lang="en-US" sz="2400" dirty="0" smtClean="0"/>
              <a:t>school</a:t>
            </a:r>
          </a:p>
          <a:p>
            <a:pPr marL="457200" lvl="1" indent="0">
              <a:buNone/>
            </a:pPr>
            <a:endParaRPr lang="en-US" sz="2400" dirty="0"/>
          </a:p>
          <a:p>
            <a:pPr lvl="1"/>
            <a:r>
              <a:rPr lang="en-US" sz="2400" dirty="0"/>
              <a:t>If child does not have a diagnosis, get a diagnosis from the child’s doctor</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69351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Request Evaluations</a:t>
            </a:r>
            <a:endParaRPr lang="en-US" b="1" dirty="0"/>
          </a:p>
        </p:txBody>
      </p:sp>
      <p:sp>
        <p:nvSpPr>
          <p:cNvPr id="3" name="Content Placeholder 2"/>
          <p:cNvSpPr>
            <a:spLocks noGrp="1"/>
          </p:cNvSpPr>
          <p:nvPr>
            <p:ph idx="1"/>
          </p:nvPr>
        </p:nvSpPr>
        <p:spPr/>
        <p:txBody>
          <a:bodyPr/>
          <a:lstStyle/>
          <a:p>
            <a:pPr lvl="0"/>
            <a:r>
              <a:rPr lang="en-US" sz="2000" dirty="0"/>
              <a:t>Students must be evaluated prior to receiving special education services </a:t>
            </a:r>
            <a:endParaRPr lang="en-US" sz="2000" dirty="0" smtClean="0"/>
          </a:p>
          <a:p>
            <a:pPr marL="0" lvl="0" indent="0">
              <a:buNone/>
            </a:pPr>
            <a:endParaRPr lang="en-US" sz="2000" dirty="0"/>
          </a:p>
          <a:p>
            <a:r>
              <a:rPr lang="en-US" sz="2000" dirty="0"/>
              <a:t>Request that child be evaluated in ALL suspected areas of </a:t>
            </a:r>
            <a:r>
              <a:rPr lang="en-US" sz="2000" dirty="0" smtClean="0"/>
              <a:t>disability</a:t>
            </a:r>
          </a:p>
          <a:p>
            <a:pPr marL="0" indent="0">
              <a:buNone/>
            </a:pPr>
            <a:endParaRPr lang="en-US" sz="2000" dirty="0"/>
          </a:p>
          <a:p>
            <a:r>
              <a:rPr lang="en-US" sz="2000" dirty="0"/>
              <a:t>Put your request in </a:t>
            </a:r>
            <a:r>
              <a:rPr lang="en-US" sz="2000" dirty="0" smtClean="0"/>
              <a:t>writing</a:t>
            </a:r>
          </a:p>
          <a:p>
            <a:pPr lvl="1"/>
            <a:r>
              <a:rPr lang="en-US" sz="2000" dirty="0" smtClean="0"/>
              <a:t>Email </a:t>
            </a:r>
            <a:r>
              <a:rPr lang="en-US" sz="2000" dirty="0"/>
              <a:t>is </a:t>
            </a:r>
            <a:r>
              <a:rPr lang="en-US" sz="2000" dirty="0" smtClean="0"/>
              <a:t>best!</a:t>
            </a:r>
            <a:endParaRPr lang="en-US" sz="2000"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579187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Consent</a:t>
            </a:r>
            <a:endParaRPr lang="en-US" b="1" dirty="0"/>
          </a:p>
        </p:txBody>
      </p:sp>
      <p:sp>
        <p:nvSpPr>
          <p:cNvPr id="3" name="Content Placeholder 2"/>
          <p:cNvSpPr>
            <a:spLocks noGrp="1"/>
          </p:cNvSpPr>
          <p:nvPr>
            <p:ph idx="1"/>
          </p:nvPr>
        </p:nvSpPr>
        <p:spPr/>
        <p:txBody>
          <a:bodyPr/>
          <a:lstStyle/>
          <a:p>
            <a:pPr lvl="1"/>
            <a:endParaRPr lang="en-US" sz="2400" dirty="0" smtClean="0"/>
          </a:p>
          <a:p>
            <a:pPr lvl="1"/>
            <a:r>
              <a:rPr lang="en-US" sz="2400" dirty="0" smtClean="0"/>
              <a:t>The </a:t>
            </a:r>
            <a:r>
              <a:rPr lang="en-US" sz="2400" dirty="0"/>
              <a:t>school must obtain </a:t>
            </a:r>
            <a:r>
              <a:rPr lang="en-US" sz="2400" dirty="0" smtClean="0"/>
              <a:t>written consent </a:t>
            </a:r>
            <a:r>
              <a:rPr lang="en-US" sz="2400" dirty="0"/>
              <a:t>within 20 days of your </a:t>
            </a:r>
            <a:r>
              <a:rPr lang="en-US" sz="2400" dirty="0" smtClean="0"/>
              <a:t>request for an evaluation</a:t>
            </a:r>
          </a:p>
          <a:p>
            <a:pPr marL="457200" lvl="1" indent="0">
              <a:buNone/>
            </a:pPr>
            <a:endParaRPr lang="en-US" sz="2400" dirty="0"/>
          </a:p>
          <a:p>
            <a:pPr lvl="1"/>
            <a:r>
              <a:rPr lang="en-US" sz="2400" dirty="0"/>
              <a:t>The consent form must be signed before </a:t>
            </a:r>
            <a:r>
              <a:rPr lang="en-US" sz="2400" dirty="0" smtClean="0"/>
              <a:t>the school </a:t>
            </a:r>
            <a:r>
              <a:rPr lang="en-US" sz="2400" dirty="0"/>
              <a:t>can </a:t>
            </a:r>
            <a:r>
              <a:rPr lang="en-US" sz="2400" dirty="0" smtClean="0"/>
              <a:t>begin the evaluation process</a:t>
            </a:r>
            <a:endParaRPr lang="en-US" sz="2400" dirty="0"/>
          </a:p>
          <a:p>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50956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Evaluation Timeline</a:t>
            </a:r>
            <a:endParaRPr lang="en-US" b="1" dirty="0"/>
          </a:p>
        </p:txBody>
      </p:sp>
      <p:sp>
        <p:nvSpPr>
          <p:cNvPr id="3" name="Content Placeholder 2"/>
          <p:cNvSpPr>
            <a:spLocks noGrp="1"/>
          </p:cNvSpPr>
          <p:nvPr>
            <p:ph idx="1"/>
          </p:nvPr>
        </p:nvSpPr>
        <p:spPr/>
        <p:txBody>
          <a:bodyPr>
            <a:normAutofit fontScale="92500" lnSpcReduction="20000"/>
          </a:bodyPr>
          <a:lstStyle/>
          <a:p>
            <a:pPr lvl="0"/>
            <a:endParaRPr lang="en-US" sz="2400" dirty="0" smtClean="0"/>
          </a:p>
          <a:p>
            <a:pPr lvl="0"/>
            <a:r>
              <a:rPr lang="en-US" sz="2400" dirty="0" smtClean="0"/>
              <a:t>Evaluations </a:t>
            </a:r>
            <a:r>
              <a:rPr lang="en-US" sz="2400" dirty="0"/>
              <a:t>must be completed </a:t>
            </a:r>
            <a:r>
              <a:rPr lang="en-US" sz="2400" b="1" dirty="0"/>
              <a:t>60 </a:t>
            </a:r>
            <a:r>
              <a:rPr lang="en-US" sz="2400" dirty="0"/>
              <a:t>days from the date the consent form was signed</a:t>
            </a:r>
          </a:p>
          <a:p>
            <a:pPr marL="0" indent="0">
              <a:buNone/>
            </a:pPr>
            <a:endParaRPr lang="en-US" sz="2400" dirty="0"/>
          </a:p>
          <a:p>
            <a:pPr lvl="0"/>
            <a:r>
              <a:rPr lang="en-US" sz="2400" dirty="0"/>
              <a:t>Refusal to evaluate</a:t>
            </a:r>
          </a:p>
          <a:p>
            <a:pPr lvl="1"/>
            <a:r>
              <a:rPr lang="en-US" sz="2400" dirty="0"/>
              <a:t> The school must provide the parent </a:t>
            </a:r>
            <a:r>
              <a:rPr lang="en-US" sz="2400" dirty="0" smtClean="0"/>
              <a:t>with a </a:t>
            </a:r>
            <a:r>
              <a:rPr lang="en-US" sz="2400" dirty="0"/>
              <a:t>written notice explaining </a:t>
            </a:r>
            <a:r>
              <a:rPr lang="en-US" sz="2400" dirty="0" smtClean="0"/>
              <a:t>the school’s </a:t>
            </a:r>
            <a:r>
              <a:rPr lang="en-US" sz="2400" dirty="0"/>
              <a:t>refusal to conduct the </a:t>
            </a:r>
            <a:r>
              <a:rPr lang="en-US" sz="2400" dirty="0" smtClean="0"/>
              <a:t>evaluation. </a:t>
            </a:r>
          </a:p>
          <a:p>
            <a:pPr lvl="1"/>
            <a:r>
              <a:rPr lang="en-US" sz="2400" dirty="0" smtClean="0"/>
              <a:t>This must notice must be provided </a:t>
            </a:r>
            <a:r>
              <a:rPr lang="en-US" sz="2400" dirty="0"/>
              <a:t>within </a:t>
            </a:r>
            <a:r>
              <a:rPr lang="en-US" sz="2400" b="1" dirty="0"/>
              <a:t>20 </a:t>
            </a:r>
            <a:r>
              <a:rPr lang="en-US" sz="2400" dirty="0"/>
              <a:t>days</a:t>
            </a:r>
          </a:p>
          <a:p>
            <a:pPr marL="0" indent="0">
              <a:buNone/>
            </a:pPr>
            <a:r>
              <a:rPr lang="en-US" dirty="0"/>
              <a:t> </a:t>
            </a:r>
          </a:p>
          <a:p>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590312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309" y="1063416"/>
            <a:ext cx="8761413" cy="706964"/>
          </a:xfrm>
        </p:spPr>
        <p:txBody>
          <a:bodyPr/>
          <a:lstStyle/>
          <a:p>
            <a:pPr algn="ctr"/>
            <a:r>
              <a:rPr lang="en-US" b="1" dirty="0" smtClean="0"/>
              <a:t>Eligibility</a:t>
            </a:r>
            <a:endParaRPr lang="en-US" b="1" dirty="0"/>
          </a:p>
        </p:txBody>
      </p:sp>
      <p:sp>
        <p:nvSpPr>
          <p:cNvPr id="3" name="Content Placeholder 2"/>
          <p:cNvSpPr>
            <a:spLocks noGrp="1"/>
          </p:cNvSpPr>
          <p:nvPr>
            <p:ph idx="1"/>
          </p:nvPr>
        </p:nvSpPr>
        <p:spPr/>
        <p:txBody>
          <a:bodyPr/>
          <a:lstStyle/>
          <a:p>
            <a:pPr lvl="0"/>
            <a:r>
              <a:rPr lang="en-US" dirty="0" smtClean="0"/>
              <a:t>School </a:t>
            </a:r>
            <a:r>
              <a:rPr lang="en-US" dirty="0"/>
              <a:t>must schedule </a:t>
            </a:r>
            <a:r>
              <a:rPr lang="en-US" dirty="0" smtClean="0"/>
              <a:t>an eligibility </a:t>
            </a:r>
            <a:r>
              <a:rPr lang="en-US" dirty="0"/>
              <a:t>meeting once evaluations are completed to determine</a:t>
            </a:r>
            <a:r>
              <a:rPr lang="en-US" dirty="0" smtClean="0"/>
              <a:t>:</a:t>
            </a:r>
          </a:p>
          <a:p>
            <a:pPr marL="0" lvl="0" indent="0">
              <a:buNone/>
            </a:pPr>
            <a:endParaRPr lang="en-US" dirty="0"/>
          </a:p>
          <a:p>
            <a:pPr lvl="1"/>
            <a:r>
              <a:rPr lang="en-US" dirty="0"/>
              <a:t> If child is  eligible under the Individuals with Disabilities Education Act (IDEA</a:t>
            </a:r>
            <a:r>
              <a:rPr lang="en-US" dirty="0" smtClean="0"/>
              <a:t>)</a:t>
            </a:r>
          </a:p>
          <a:p>
            <a:pPr marL="457200" lvl="1" indent="0">
              <a:buNone/>
            </a:pPr>
            <a:endParaRPr lang="en-US" dirty="0"/>
          </a:p>
          <a:p>
            <a:pPr lvl="1"/>
            <a:r>
              <a:rPr lang="en-US" dirty="0"/>
              <a:t>The child’s specific educational </a:t>
            </a:r>
            <a:r>
              <a:rPr lang="en-US" dirty="0" smtClean="0"/>
              <a:t>needs</a:t>
            </a:r>
          </a:p>
          <a:p>
            <a:pPr marL="457200" lvl="1" indent="0">
              <a:buNone/>
            </a:pPr>
            <a:endParaRPr lang="en-US" dirty="0"/>
          </a:p>
          <a:p>
            <a:pPr lvl="1"/>
            <a:r>
              <a:rPr lang="en-US" dirty="0"/>
              <a:t>What special education services and related services are appropriate for addressing the student’s </a:t>
            </a:r>
            <a:r>
              <a:rPr lang="en-US" dirty="0" smtClean="0"/>
              <a:t>needs</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46029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Eligibility </a:t>
            </a:r>
            <a:r>
              <a:rPr lang="en-US" sz="1050" b="1" dirty="0" smtClean="0"/>
              <a:t>contd.</a:t>
            </a:r>
            <a:endParaRPr lang="en-US" b="1" dirty="0"/>
          </a:p>
        </p:txBody>
      </p:sp>
      <p:sp>
        <p:nvSpPr>
          <p:cNvPr id="3" name="Content Placeholder 2"/>
          <p:cNvSpPr>
            <a:spLocks noGrp="1"/>
          </p:cNvSpPr>
          <p:nvPr>
            <p:ph idx="1"/>
          </p:nvPr>
        </p:nvSpPr>
        <p:spPr/>
        <p:txBody>
          <a:bodyPr/>
          <a:lstStyle/>
          <a:p>
            <a:r>
              <a:rPr lang="en-US" dirty="0" smtClean="0"/>
              <a:t>If the child is found to be eligible for services under IDEA, an </a:t>
            </a:r>
            <a:r>
              <a:rPr lang="en-US" dirty="0"/>
              <a:t>I</a:t>
            </a:r>
            <a:r>
              <a:rPr lang="en-US" dirty="0" smtClean="0"/>
              <a:t>ndividual </a:t>
            </a:r>
            <a:r>
              <a:rPr lang="en-US" dirty="0"/>
              <a:t>E</a:t>
            </a:r>
            <a:r>
              <a:rPr lang="en-US" dirty="0" smtClean="0"/>
              <a:t>ducation </a:t>
            </a:r>
            <a:r>
              <a:rPr lang="en-US" dirty="0"/>
              <a:t>plan(IEP) is created to address all  the child’s educational </a:t>
            </a:r>
            <a:r>
              <a:rPr lang="en-US" dirty="0" smtClean="0"/>
              <a:t>needs</a:t>
            </a:r>
          </a:p>
          <a:p>
            <a:r>
              <a:rPr lang="en-US" dirty="0" smtClean="0"/>
              <a:t>IEP should include:</a:t>
            </a:r>
          </a:p>
          <a:p>
            <a:pPr lvl="1"/>
            <a:r>
              <a:rPr lang="en-US" dirty="0" smtClean="0"/>
              <a:t>The Child’s present levels of academic achievement and functional performance</a:t>
            </a:r>
          </a:p>
          <a:p>
            <a:pPr lvl="1"/>
            <a:r>
              <a:rPr lang="en-US" dirty="0" smtClean="0"/>
              <a:t>Goals</a:t>
            </a:r>
          </a:p>
          <a:p>
            <a:pPr lvl="1"/>
            <a:r>
              <a:rPr lang="en-US" dirty="0" smtClean="0"/>
              <a:t>Accommodations</a:t>
            </a:r>
          </a:p>
          <a:p>
            <a:pPr lvl="1"/>
            <a:r>
              <a:rPr lang="en-US" dirty="0" smtClean="0"/>
              <a:t>Related  services</a:t>
            </a:r>
          </a:p>
          <a:p>
            <a:pPr lvl="1"/>
            <a:r>
              <a:rPr lang="en-US" dirty="0" smtClean="0"/>
              <a:t>Conference notes </a:t>
            </a:r>
            <a:endParaRPr lang="en-US" dirty="0"/>
          </a:p>
          <a:p>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415809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Eligibility (Florida)</a:t>
            </a:r>
            <a:endParaRPr lang="en-US" dirty="0"/>
          </a:p>
        </p:txBody>
      </p:sp>
      <p:sp>
        <p:nvSpPr>
          <p:cNvPr id="3" name="Content Placeholder 2"/>
          <p:cNvSpPr>
            <a:spLocks noGrp="1"/>
          </p:cNvSpPr>
          <p:nvPr>
            <p:ph idx="1"/>
          </p:nvPr>
        </p:nvSpPr>
        <p:spPr/>
        <p:txBody>
          <a:bodyPr>
            <a:normAutofit/>
          </a:bodyPr>
          <a:lstStyle/>
          <a:p>
            <a:r>
              <a:rPr lang="en-US" dirty="0"/>
              <a:t>Autism Spectrum Disorder (ASD)</a:t>
            </a:r>
          </a:p>
          <a:p>
            <a:r>
              <a:rPr lang="en-US" dirty="0"/>
              <a:t>Deaf or Hard-of-Hearing (DHH)</a:t>
            </a:r>
          </a:p>
          <a:p>
            <a:r>
              <a:rPr lang="en-US" dirty="0"/>
              <a:t>Ages Birth-5 Years</a:t>
            </a:r>
          </a:p>
          <a:p>
            <a:r>
              <a:rPr lang="en-US" dirty="0"/>
              <a:t>Birth Through Two </a:t>
            </a:r>
            <a:r>
              <a:rPr lang="en-US" dirty="0" smtClean="0"/>
              <a:t>Years</a:t>
            </a:r>
          </a:p>
          <a:p>
            <a:r>
              <a:rPr lang="en-US" dirty="0"/>
              <a:t>Established Conditions (EC): Ages Birth Through 2 Years Old</a:t>
            </a:r>
          </a:p>
          <a:p>
            <a:r>
              <a:rPr lang="en-US" dirty="0"/>
              <a:t>Developmentally Delayed (DD): Ages Birth Through 2 Years Old</a:t>
            </a:r>
          </a:p>
          <a:p>
            <a:r>
              <a:rPr lang="en-US" dirty="0"/>
              <a:t>Ages Three through Five Years</a:t>
            </a:r>
          </a:p>
          <a:p>
            <a:endParaRPr lang="en-US" dirty="0"/>
          </a:p>
        </p:txBody>
      </p:sp>
      <p:sp>
        <p:nvSpPr>
          <p:cNvPr id="4" name="Footer Placeholder 3"/>
          <p:cNvSpPr>
            <a:spLocks noGrp="1"/>
          </p:cNvSpPr>
          <p:nvPr>
            <p:ph type="ftr" sz="quarter" idx="11"/>
          </p:nvPr>
        </p:nvSpPr>
        <p:spPr/>
        <p:txBody>
          <a:bodyPr/>
          <a:lstStyle/>
          <a:p>
            <a:r>
              <a:rPr lang="en-US" smtClean="0"/>
              <a:t>Community Legal Services of Mid-FL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497170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156</TotalTime>
  <Words>904</Words>
  <Application>Microsoft Office PowerPoint</Application>
  <PresentationFormat>Widescreen</PresentationFormat>
  <Paragraphs>121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Ion Boardroom</vt:lpstr>
      <vt:lpstr>Steps to Getting a Child Designated as  a Student with Disability </vt:lpstr>
      <vt:lpstr>Red flags that Student May be a Student with a Disability </vt:lpstr>
      <vt:lpstr>Diagnosis</vt:lpstr>
      <vt:lpstr>Request Evaluations</vt:lpstr>
      <vt:lpstr>Consent</vt:lpstr>
      <vt:lpstr>Evaluation Timeline</vt:lpstr>
      <vt:lpstr>Eligibility</vt:lpstr>
      <vt:lpstr>Eligibility contd.</vt:lpstr>
      <vt:lpstr>Areas of Eligibility (Florida)</vt:lpstr>
      <vt:lpstr>Areas of Eligibility con’t.</vt:lpstr>
      <vt:lpstr>Areas of Eligibility con’t.</vt:lpstr>
      <vt:lpstr>Specific Learning Disability (SLD)</vt:lpstr>
      <vt:lpstr>Autism Spectrum Disorder</vt:lpstr>
      <vt:lpstr>Other Health Impaired</vt:lpstr>
      <vt:lpstr>Emotional/Behavioral Disability (EBD)</vt:lpstr>
      <vt:lpstr>  If You Do not Agree with the Evaluations</vt:lpstr>
    </vt:vector>
  </TitlesOfParts>
  <Company>Community Legal Services of Mid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to Getting a Child Designated as  a Student with Disability</dc:title>
  <dc:creator>Valerie Dominique Blocker</dc:creator>
  <cp:lastModifiedBy>Katie Kelly</cp:lastModifiedBy>
  <cp:revision>11</cp:revision>
  <dcterms:created xsi:type="dcterms:W3CDTF">2017-04-13T17:06:23Z</dcterms:created>
  <dcterms:modified xsi:type="dcterms:W3CDTF">2017-04-25T17:41:33Z</dcterms:modified>
</cp:coreProperties>
</file>