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86" r:id="rId2"/>
    <p:sldId id="256" r:id="rId3"/>
    <p:sldId id="257" r:id="rId4"/>
    <p:sldId id="268" r:id="rId5"/>
    <p:sldId id="269" r:id="rId6"/>
    <p:sldId id="258" r:id="rId7"/>
    <p:sldId id="270" r:id="rId8"/>
    <p:sldId id="259" r:id="rId9"/>
    <p:sldId id="260" r:id="rId10"/>
    <p:sldId id="285" r:id="rId11"/>
    <p:sldId id="261" r:id="rId12"/>
    <p:sldId id="262" r:id="rId13"/>
    <p:sldId id="263" r:id="rId14"/>
    <p:sldId id="264" r:id="rId15"/>
    <p:sldId id="265" r:id="rId16"/>
    <p:sldId id="267" r:id="rId17"/>
    <p:sldId id="266"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9" autoAdjust="0"/>
    <p:restoredTop sz="94660"/>
  </p:normalViewPr>
  <p:slideViewPr>
    <p:cSldViewPr>
      <p:cViewPr varScale="1">
        <p:scale>
          <a:sx n="101" d="100"/>
          <a:sy n="101" d="100"/>
        </p:scale>
        <p:origin x="-189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1C1959A-DBE4-400E-911C-D71E650AC971}" type="datetimeFigureOut">
              <a:rPr lang="en-US" smtClean="0"/>
              <a:t>8/19/2016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CAE716F-F928-4FB7-B078-6C322B20773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1959A-DBE4-400E-911C-D71E650AC971}" type="datetimeFigureOut">
              <a:rPr lang="en-US" smtClean="0"/>
              <a:t>8/19/2016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AE716F-F928-4FB7-B078-6C322B2077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1959A-DBE4-400E-911C-D71E650AC971}" type="datetimeFigureOut">
              <a:rPr lang="en-US" smtClean="0"/>
              <a:t>8/19/2016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AE716F-F928-4FB7-B078-6C322B2077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1959A-DBE4-400E-911C-D71E650AC971}" type="datetimeFigureOut">
              <a:rPr lang="en-US" smtClean="0"/>
              <a:t>8/19/2016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AE716F-F928-4FB7-B078-6C322B20773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1C1959A-DBE4-400E-911C-D71E650AC971}" type="datetimeFigureOut">
              <a:rPr lang="en-US" smtClean="0"/>
              <a:t>8/19/2016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AE716F-F928-4FB7-B078-6C322B20773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C1959A-DBE4-400E-911C-D71E650AC971}" type="datetimeFigureOut">
              <a:rPr lang="en-US" smtClean="0"/>
              <a:t>8/19/2016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CAE716F-F928-4FB7-B078-6C322B20773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C1959A-DBE4-400E-911C-D71E650AC971}" type="datetimeFigureOut">
              <a:rPr lang="en-US" smtClean="0"/>
              <a:t>8/19/2016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CAE716F-F928-4FB7-B078-6C322B20773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1C1959A-DBE4-400E-911C-D71E650AC971}" type="datetimeFigureOut">
              <a:rPr lang="en-US" smtClean="0"/>
              <a:t>8/19/2016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CAE716F-F928-4FB7-B078-6C322B20773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1C1959A-DBE4-400E-911C-D71E650AC971}" type="datetimeFigureOut">
              <a:rPr lang="en-US" smtClean="0"/>
              <a:t>8/19/2016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CAE716F-F928-4FB7-B078-6C322B2077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1C1959A-DBE4-400E-911C-D71E650AC971}" type="datetimeFigureOut">
              <a:rPr lang="en-US" smtClean="0"/>
              <a:t>8/19/2016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CAE716F-F928-4FB7-B078-6C322B20773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1C1959A-DBE4-400E-911C-D71E650AC971}" type="datetimeFigureOut">
              <a:rPr lang="en-US" smtClean="0"/>
              <a:t>8/19/2016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CAE716F-F928-4FB7-B078-6C322B20773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1C1959A-DBE4-400E-911C-D71E650AC971}" type="datetimeFigureOut">
              <a:rPr lang="en-US" smtClean="0"/>
              <a:t>8/19/2016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CAE716F-F928-4FB7-B078-6C322B20773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ffectLst/>
              </a:rPr>
              <a:t>Common Challenges Filing and Adopting Petitions</a:t>
            </a:r>
            <a:endParaRPr lang="en-US" dirty="0"/>
          </a:p>
        </p:txBody>
      </p:sp>
      <p:sp>
        <p:nvSpPr>
          <p:cNvPr id="3" name="Subtitle 2"/>
          <p:cNvSpPr>
            <a:spLocks noGrp="1"/>
          </p:cNvSpPr>
          <p:nvPr>
            <p:ph type="subTitle" idx="1"/>
          </p:nvPr>
        </p:nvSpPr>
        <p:spPr/>
        <p:txBody>
          <a:bodyPr/>
          <a:lstStyle/>
          <a:p>
            <a:r>
              <a:rPr lang="en-US" dirty="0" smtClean="0"/>
              <a:t>Guardian ad Litem Program</a:t>
            </a:r>
          </a:p>
          <a:p>
            <a:r>
              <a:rPr lang="en-US" dirty="0" smtClean="0"/>
              <a:t>9</a:t>
            </a:r>
            <a:r>
              <a:rPr lang="en-US" baseline="30000" dirty="0" smtClean="0"/>
              <a:t>th</a:t>
            </a:r>
            <a:r>
              <a:rPr lang="en-US" dirty="0" smtClean="0"/>
              <a:t> Circuit - Osceola County</a:t>
            </a:r>
            <a:endParaRPr lang="en-US" dirty="0"/>
          </a:p>
        </p:txBody>
      </p:sp>
    </p:spTree>
    <p:extLst>
      <p:ext uri="{BB962C8B-B14F-4D97-AF65-F5344CB8AC3E}">
        <p14:creationId xmlns:p14="http://schemas.microsoft.com/office/powerpoint/2010/main" val="136432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Request for Litigation Funds</a:t>
            </a:r>
            <a:endParaRPr lang="en-US" dirty="0"/>
          </a:p>
        </p:txBody>
      </p:sp>
      <p:pic>
        <p:nvPicPr>
          <p:cNvPr id="11" name="Content Placeholder 10" descr="SKM_754e16081512420 (2).pdf - Adobe Reader"/>
          <p:cNvPicPr>
            <a:picLocks noGrp="1" noChangeAspect="1"/>
          </p:cNvPicPr>
          <p:nvPr>
            <p:ph idx="1"/>
          </p:nvPr>
        </p:nvPicPr>
        <p:blipFill rotWithShape="1">
          <a:blip r:embed="rId2">
            <a:extLst>
              <a:ext uri="{28A0092B-C50C-407E-A947-70E740481C1C}">
                <a14:useLocalDpi xmlns:a14="http://schemas.microsoft.com/office/drawing/2010/main" val="0"/>
              </a:ext>
            </a:extLst>
          </a:blip>
          <a:srcRect l="24546" t="11361" r="23167" b="1511"/>
          <a:stretch/>
        </p:blipFill>
        <p:spPr>
          <a:xfrm>
            <a:off x="2739225" y="1295400"/>
            <a:ext cx="3665551" cy="4675368"/>
          </a:xfrm>
          <a:ln>
            <a:solidFill>
              <a:schemeClr val="tx1"/>
            </a:solidFill>
          </a:ln>
        </p:spPr>
      </p:pic>
    </p:spTree>
    <p:extLst>
      <p:ext uri="{BB962C8B-B14F-4D97-AF65-F5344CB8AC3E}">
        <p14:creationId xmlns:p14="http://schemas.microsoft.com/office/powerpoint/2010/main" val="234138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smtClean="0"/>
              <a:t>Disposition </a:t>
            </a:r>
          </a:p>
          <a:p>
            <a:pPr lvl="1" algn="just"/>
            <a:r>
              <a:rPr lang="en-US" dirty="0" smtClean="0"/>
              <a:t>Typically, it is best practice to object to the Court proceeding to dependency disposition when the GAL has filed a TPR petition. </a:t>
            </a:r>
          </a:p>
          <a:p>
            <a:pPr lvl="1" algn="just"/>
            <a:r>
              <a:rPr lang="en-US" dirty="0" smtClean="0"/>
              <a:t>Once the Court has accepted a Reunification Case </a:t>
            </a:r>
            <a:r>
              <a:rPr lang="en-US" dirty="0"/>
              <a:t>P</a:t>
            </a:r>
            <a:r>
              <a:rPr lang="en-US" dirty="0" smtClean="0"/>
              <a:t>lan, the parents will have a valid argument that they are entitled to a year to complete their case plan, as a defense to the TPR petition.  </a:t>
            </a:r>
          </a:p>
          <a:p>
            <a:pPr lvl="1" algn="just"/>
            <a:r>
              <a:rPr lang="en-US" dirty="0" smtClean="0"/>
              <a:t>If proceeding on an egregious abuse TPR, ensure the Court does not accept a Reunification </a:t>
            </a:r>
            <a:r>
              <a:rPr lang="en-US" dirty="0"/>
              <a:t>C</a:t>
            </a:r>
            <a:r>
              <a:rPr lang="en-US" dirty="0" smtClean="0"/>
              <a:t>ase </a:t>
            </a:r>
            <a:r>
              <a:rPr lang="en-US" dirty="0"/>
              <a:t>P</a:t>
            </a:r>
            <a:r>
              <a:rPr lang="en-US" dirty="0" smtClean="0"/>
              <a:t>lan for the parents. You do not want the Court to enter a finding that the reasons for removal can be remedied with services. The only goal we should be advocating for is Termination of Parental Rights or Adoption. </a:t>
            </a:r>
          </a:p>
        </p:txBody>
      </p:sp>
      <p:sp>
        <p:nvSpPr>
          <p:cNvPr id="2" name="Title 1"/>
          <p:cNvSpPr>
            <a:spLocks noGrp="1"/>
          </p:cNvSpPr>
          <p:nvPr>
            <p:ph type="title"/>
          </p:nvPr>
        </p:nvSpPr>
        <p:spPr/>
        <p:txBody>
          <a:bodyPr/>
          <a:lstStyle/>
          <a:p>
            <a:r>
              <a:rPr lang="en-US" dirty="0" smtClean="0"/>
              <a:t>Common Pitfalls</a:t>
            </a:r>
            <a:endParaRPr lang="en-US" dirty="0"/>
          </a:p>
        </p:txBody>
      </p:sp>
    </p:spTree>
    <p:extLst>
      <p:ext uri="{BB962C8B-B14F-4D97-AF65-F5344CB8AC3E}">
        <p14:creationId xmlns:p14="http://schemas.microsoft.com/office/powerpoint/2010/main" val="1922559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 39.802(8), Florida Statutes (2016) </a:t>
            </a:r>
          </a:p>
          <a:p>
            <a:pPr algn="just"/>
            <a:r>
              <a:rPr lang="en-US" dirty="0" smtClean="0"/>
              <a:t>If the department has entered into a case plan with a parent with the goal of reunification, and a petition for termination of parental rights based on the same facts as are covered in the case plan is filed prior to the time agreed upon in the case plan for the performance of the case plan, then the petitioner </a:t>
            </a:r>
            <a:r>
              <a:rPr lang="en-US" u="sng" dirty="0" smtClean="0"/>
              <a:t>must allege</a:t>
            </a:r>
            <a:r>
              <a:rPr lang="en-US" dirty="0" smtClean="0"/>
              <a:t> and prove by clear and convincing evidence that the parent has </a:t>
            </a:r>
            <a:r>
              <a:rPr lang="en-US" b="1" dirty="0" smtClean="0"/>
              <a:t>materially breached </a:t>
            </a:r>
            <a:r>
              <a:rPr lang="en-US" dirty="0" smtClean="0"/>
              <a:t>the provisions of the case plan. </a:t>
            </a:r>
          </a:p>
        </p:txBody>
      </p:sp>
      <p:sp>
        <p:nvSpPr>
          <p:cNvPr id="2" name="Title 1"/>
          <p:cNvSpPr>
            <a:spLocks noGrp="1"/>
          </p:cNvSpPr>
          <p:nvPr>
            <p:ph type="title"/>
          </p:nvPr>
        </p:nvSpPr>
        <p:spPr/>
        <p:txBody>
          <a:bodyPr/>
          <a:lstStyle/>
          <a:p>
            <a:r>
              <a:rPr lang="en-US" dirty="0" smtClean="0"/>
              <a:t>Disposition </a:t>
            </a:r>
            <a:endParaRPr lang="en-US" dirty="0"/>
          </a:p>
        </p:txBody>
      </p:sp>
    </p:spTree>
    <p:extLst>
      <p:ext uri="{BB962C8B-B14F-4D97-AF65-F5344CB8AC3E}">
        <p14:creationId xmlns:p14="http://schemas.microsoft.com/office/powerpoint/2010/main" val="1826926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dirty="0" smtClean="0"/>
              <a:t>No need to proceed on dependency petition when TPR petition is filed. </a:t>
            </a:r>
          </a:p>
          <a:p>
            <a:pPr algn="just"/>
            <a:r>
              <a:rPr lang="en-US" dirty="0" smtClean="0"/>
              <a:t>§ 39.802(5), Florida Statutes (2016) </a:t>
            </a:r>
          </a:p>
          <a:p>
            <a:pPr algn="just"/>
            <a:r>
              <a:rPr lang="en-US" dirty="0" smtClean="0"/>
              <a:t>When a petition for termination of parental rights is filed under s.39.806(1), </a:t>
            </a:r>
            <a:r>
              <a:rPr lang="en-US" u="sng" dirty="0" smtClean="0"/>
              <a:t>a separate petition for dependency need not be filed and the department need not offer the parents a case plan with a goal of reunification</a:t>
            </a:r>
            <a:r>
              <a:rPr lang="en-US" dirty="0" smtClean="0"/>
              <a:t>, but may instead file with the court a case plan with the goal of termination of parental rights to allow continuation of services until the termination is granted or until  further orders of the court are issued. </a:t>
            </a:r>
          </a:p>
          <a:p>
            <a:pPr algn="just"/>
            <a:r>
              <a:rPr lang="en-US" dirty="0" smtClean="0"/>
              <a:t>This does appear to be in somewhat of a conflict with the Permanency statute that indicates Adoption as the appropriate goal. § 39.621(2), Florida Statutes (2016). </a:t>
            </a:r>
            <a:endParaRPr lang="en-US" dirty="0"/>
          </a:p>
        </p:txBody>
      </p:sp>
      <p:sp>
        <p:nvSpPr>
          <p:cNvPr id="3" name="Title 2"/>
          <p:cNvSpPr>
            <a:spLocks noGrp="1"/>
          </p:cNvSpPr>
          <p:nvPr>
            <p:ph type="title"/>
          </p:nvPr>
        </p:nvSpPr>
        <p:spPr/>
        <p:txBody>
          <a:bodyPr/>
          <a:lstStyle/>
          <a:p>
            <a:r>
              <a:rPr lang="en-US" dirty="0" smtClean="0"/>
              <a:t>Disposition Continued	</a:t>
            </a:r>
            <a:endParaRPr lang="en-US" dirty="0"/>
          </a:p>
        </p:txBody>
      </p:sp>
    </p:spTree>
    <p:extLst>
      <p:ext uri="{BB962C8B-B14F-4D97-AF65-F5344CB8AC3E}">
        <p14:creationId xmlns:p14="http://schemas.microsoft.com/office/powerpoint/2010/main" val="2701183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Rule of Juvenile Procedure 8.500(a)(3)</a:t>
            </a:r>
          </a:p>
          <a:p>
            <a:r>
              <a:rPr lang="en-US" dirty="0" smtClean="0"/>
              <a:t>When provided by law, a separate petition for dependency need not be filed. </a:t>
            </a:r>
            <a:endParaRPr lang="en-US" dirty="0"/>
          </a:p>
        </p:txBody>
      </p:sp>
      <p:sp>
        <p:nvSpPr>
          <p:cNvPr id="3" name="Title 2"/>
          <p:cNvSpPr>
            <a:spLocks noGrp="1"/>
          </p:cNvSpPr>
          <p:nvPr>
            <p:ph type="title"/>
          </p:nvPr>
        </p:nvSpPr>
        <p:spPr/>
        <p:txBody>
          <a:bodyPr/>
          <a:lstStyle/>
          <a:p>
            <a:r>
              <a:rPr lang="en-US" dirty="0" smtClean="0"/>
              <a:t>Disposition Continued</a:t>
            </a:r>
            <a:endParaRPr lang="en-US" dirty="0"/>
          </a:p>
        </p:txBody>
      </p:sp>
    </p:spTree>
    <p:extLst>
      <p:ext uri="{BB962C8B-B14F-4D97-AF65-F5344CB8AC3E}">
        <p14:creationId xmlns:p14="http://schemas.microsoft.com/office/powerpoint/2010/main" val="864505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dirty="0" smtClean="0"/>
              <a:t>§ 39.811(1), Florida Statutes (2016) </a:t>
            </a:r>
          </a:p>
          <a:p>
            <a:pPr algn="just"/>
            <a:r>
              <a:rPr lang="en-US" dirty="0" smtClean="0"/>
              <a:t>If </a:t>
            </a:r>
            <a:r>
              <a:rPr lang="en-US" dirty="0"/>
              <a:t>the court finds that the grounds for termination of parental rights have not been established by clear and convincing evidence, the court shall: </a:t>
            </a:r>
          </a:p>
          <a:p>
            <a:pPr lvl="1" algn="just"/>
            <a:r>
              <a:rPr lang="en-US" dirty="0"/>
              <a:t>(a) </a:t>
            </a:r>
            <a:r>
              <a:rPr lang="en-US" u="sng" dirty="0"/>
              <a:t>If grounds for dependency have been established, adjudicate or </a:t>
            </a:r>
            <a:r>
              <a:rPr lang="en-US" u="sng" dirty="0" err="1"/>
              <a:t>readjudicate</a:t>
            </a:r>
            <a:r>
              <a:rPr lang="en-US" u="sng" dirty="0"/>
              <a:t> the child dependent and: </a:t>
            </a:r>
          </a:p>
          <a:p>
            <a:pPr lvl="2" algn="just"/>
            <a:r>
              <a:rPr lang="en-US" dirty="0"/>
              <a:t>1. Enter an order placing or continuing the child in out-of-home care under a case plan; or </a:t>
            </a:r>
          </a:p>
          <a:p>
            <a:pPr lvl="2" algn="just"/>
            <a:r>
              <a:rPr lang="en-US" dirty="0"/>
              <a:t>2. Enter an order returning the child to the parent or parents. The court shall retain jurisdiction over a child returned to the parent or parents for a period of 6 months, but, at that time, based on a report of the social service agency and any other relevant factors, the court shall make a determination as to whether its jurisdiction shall continue or be terminated. </a:t>
            </a:r>
          </a:p>
          <a:p>
            <a:pPr lvl="1" algn="just"/>
            <a:r>
              <a:rPr lang="en-US" dirty="0"/>
              <a:t>(b) If grounds for dependency have not been established, dismiss the petition.</a:t>
            </a:r>
          </a:p>
          <a:p>
            <a:endParaRPr lang="en-US" dirty="0" smtClean="0"/>
          </a:p>
          <a:p>
            <a:endParaRPr lang="en-US" dirty="0"/>
          </a:p>
        </p:txBody>
      </p:sp>
      <p:sp>
        <p:nvSpPr>
          <p:cNvPr id="3" name="Title 2"/>
          <p:cNvSpPr>
            <a:spLocks noGrp="1"/>
          </p:cNvSpPr>
          <p:nvPr>
            <p:ph type="title"/>
          </p:nvPr>
        </p:nvSpPr>
        <p:spPr/>
        <p:txBody>
          <a:bodyPr/>
          <a:lstStyle/>
          <a:p>
            <a:r>
              <a:rPr lang="en-US" dirty="0" smtClean="0"/>
              <a:t>Disposition Continued	</a:t>
            </a:r>
            <a:endParaRPr lang="en-US" dirty="0"/>
          </a:p>
        </p:txBody>
      </p:sp>
    </p:spTree>
    <p:extLst>
      <p:ext uri="{BB962C8B-B14F-4D97-AF65-F5344CB8AC3E}">
        <p14:creationId xmlns:p14="http://schemas.microsoft.com/office/powerpoint/2010/main" val="3190193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 </a:t>
            </a:r>
            <a:r>
              <a:rPr lang="en-US" dirty="0" smtClean="0"/>
              <a:t>39.811(2), </a:t>
            </a:r>
            <a:r>
              <a:rPr lang="en-US" dirty="0"/>
              <a:t>Florida Statutes (2016) </a:t>
            </a:r>
            <a:endParaRPr lang="en-US" dirty="0" smtClean="0"/>
          </a:p>
          <a:p>
            <a:pPr algn="just"/>
            <a:r>
              <a:rPr lang="en-US" dirty="0" smtClean="0"/>
              <a:t>If the child is in the custody of the department and the court finds that the grounds for termination of parental rights have been established by clear and convincing evidence, the court shall, by order, place the child in the custody of the department for the purpose of adoption. </a:t>
            </a:r>
            <a:endParaRPr lang="en-US" dirty="0"/>
          </a:p>
          <a:p>
            <a:endParaRPr lang="en-US" dirty="0"/>
          </a:p>
        </p:txBody>
      </p:sp>
      <p:sp>
        <p:nvSpPr>
          <p:cNvPr id="3" name="Title 2"/>
          <p:cNvSpPr>
            <a:spLocks noGrp="1"/>
          </p:cNvSpPr>
          <p:nvPr>
            <p:ph type="title"/>
          </p:nvPr>
        </p:nvSpPr>
        <p:spPr/>
        <p:txBody>
          <a:bodyPr/>
          <a:lstStyle/>
          <a:p>
            <a:r>
              <a:rPr lang="en-US" dirty="0" smtClean="0"/>
              <a:t>Disposition Continued	</a:t>
            </a:r>
            <a:endParaRPr lang="en-US" dirty="0"/>
          </a:p>
        </p:txBody>
      </p:sp>
    </p:spTree>
    <p:extLst>
      <p:ext uri="{BB962C8B-B14F-4D97-AF65-F5344CB8AC3E}">
        <p14:creationId xmlns:p14="http://schemas.microsoft.com/office/powerpoint/2010/main" val="2940414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Rule of Juvenile Procedure 8.525(</a:t>
            </a:r>
            <a:r>
              <a:rPr lang="en-US" dirty="0" err="1" smtClean="0"/>
              <a:t>i</a:t>
            </a:r>
            <a:r>
              <a:rPr lang="en-US" dirty="0" smtClean="0"/>
              <a:t>)(2)</a:t>
            </a:r>
          </a:p>
          <a:p>
            <a:pPr algn="just"/>
            <a:r>
              <a:rPr lang="en-US" dirty="0" smtClean="0"/>
              <a:t>If the court finds after all of the evidence has been presented that the grounds for termination of parental rights have not been established by clear and convincing evidence, but that the grounds for dependency have been established by a preponderance of the evidence, the court shall adjudicate or </a:t>
            </a:r>
            <a:r>
              <a:rPr lang="en-US" dirty="0" err="1" smtClean="0"/>
              <a:t>readjudicate</a:t>
            </a:r>
            <a:r>
              <a:rPr lang="en-US" dirty="0" smtClean="0"/>
              <a:t> the child dependent and proceed with dispositional alternatives as provided by law. </a:t>
            </a:r>
            <a:endParaRPr lang="en-US" dirty="0"/>
          </a:p>
        </p:txBody>
      </p:sp>
      <p:sp>
        <p:nvSpPr>
          <p:cNvPr id="3" name="Title 2"/>
          <p:cNvSpPr>
            <a:spLocks noGrp="1"/>
          </p:cNvSpPr>
          <p:nvPr>
            <p:ph type="title"/>
          </p:nvPr>
        </p:nvSpPr>
        <p:spPr/>
        <p:txBody>
          <a:bodyPr/>
          <a:lstStyle/>
          <a:p>
            <a:r>
              <a:rPr lang="en-US" dirty="0" smtClean="0"/>
              <a:t>Disposition Continued</a:t>
            </a:r>
            <a:endParaRPr lang="en-US" dirty="0"/>
          </a:p>
        </p:txBody>
      </p:sp>
    </p:spTree>
    <p:extLst>
      <p:ext uri="{BB962C8B-B14F-4D97-AF65-F5344CB8AC3E}">
        <p14:creationId xmlns:p14="http://schemas.microsoft.com/office/powerpoint/2010/main" val="3953737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600" dirty="0" smtClean="0"/>
              <a:t>9</a:t>
            </a:r>
            <a:r>
              <a:rPr lang="en-US" sz="3600" baseline="30000" dirty="0" smtClean="0"/>
              <a:t>th</a:t>
            </a:r>
            <a:r>
              <a:rPr lang="en-US" sz="3600" dirty="0" smtClean="0"/>
              <a:t> Circuit TOPIC OF THE MONTH – Part Two</a:t>
            </a:r>
            <a:endParaRPr lang="en-US" sz="3600" dirty="0"/>
          </a:p>
        </p:txBody>
      </p:sp>
      <p:sp>
        <p:nvSpPr>
          <p:cNvPr id="3" name="Subtitle 2"/>
          <p:cNvSpPr>
            <a:spLocks noGrp="1"/>
          </p:cNvSpPr>
          <p:nvPr>
            <p:ph type="subTitle" idx="1"/>
          </p:nvPr>
        </p:nvSpPr>
        <p:spPr/>
        <p:txBody>
          <a:bodyPr>
            <a:normAutofit fontScale="92500" lnSpcReduction="10000"/>
          </a:bodyPr>
          <a:lstStyle/>
          <a:p>
            <a:r>
              <a:rPr lang="en-US" dirty="0"/>
              <a:t>Consent By Non-Appearance, Discovery, Prepping your Witness, and Collaborating with </a:t>
            </a:r>
            <a:r>
              <a:rPr lang="en-US" dirty="0" smtClean="0"/>
              <a:t>the Department of Children and Families</a:t>
            </a:r>
            <a:endParaRPr lang="en-US" dirty="0"/>
          </a:p>
        </p:txBody>
      </p:sp>
    </p:spTree>
    <p:extLst>
      <p:ext uri="{BB962C8B-B14F-4D97-AF65-F5344CB8AC3E}">
        <p14:creationId xmlns:p14="http://schemas.microsoft.com/office/powerpoint/2010/main" val="4023649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3873691"/>
          </a:xfrm>
        </p:spPr>
        <p:txBody>
          <a:bodyPr/>
          <a:lstStyle/>
          <a:p>
            <a:pPr algn="just"/>
            <a:r>
              <a:rPr lang="en-US" dirty="0" smtClean="0"/>
              <a:t>Some District Courts consider a failure to appear at an Advisory or Adjudicatory TPR hearing, following proper service and notice, a Voluntary TPR while other circuits hold that it is an Involuntary TPR</a:t>
            </a:r>
            <a:endParaRPr lang="en-US" dirty="0"/>
          </a:p>
        </p:txBody>
      </p:sp>
      <p:sp>
        <p:nvSpPr>
          <p:cNvPr id="3" name="Title 2"/>
          <p:cNvSpPr>
            <a:spLocks noGrp="1"/>
          </p:cNvSpPr>
          <p:nvPr>
            <p:ph type="title"/>
          </p:nvPr>
        </p:nvSpPr>
        <p:spPr>
          <a:xfrm>
            <a:off x="457200" y="274638"/>
            <a:ext cx="8229600" cy="1782762"/>
          </a:xfrm>
        </p:spPr>
        <p:txBody>
          <a:bodyPr>
            <a:normAutofit/>
          </a:bodyPr>
          <a:lstStyle/>
          <a:p>
            <a:r>
              <a:rPr lang="en-US" dirty="0" smtClean="0"/>
              <a:t>Consent By Non-Appearance</a:t>
            </a:r>
            <a:endParaRPr lang="en-US" dirty="0"/>
          </a:p>
        </p:txBody>
      </p:sp>
    </p:spTree>
    <p:extLst>
      <p:ext uri="{BB962C8B-B14F-4D97-AF65-F5344CB8AC3E}">
        <p14:creationId xmlns:p14="http://schemas.microsoft.com/office/powerpoint/2010/main" val="246610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9</a:t>
            </a:r>
            <a:r>
              <a:rPr lang="en-US" sz="3600" baseline="30000" dirty="0" smtClean="0"/>
              <a:t>th</a:t>
            </a:r>
            <a:r>
              <a:rPr lang="en-US" sz="3600" dirty="0" smtClean="0"/>
              <a:t> Circuit TOPIC OF THE MONTH – Part One</a:t>
            </a:r>
            <a:endParaRPr lang="en-US" sz="3600" dirty="0"/>
          </a:p>
        </p:txBody>
      </p:sp>
      <p:sp>
        <p:nvSpPr>
          <p:cNvPr id="3" name="Subtitle 2"/>
          <p:cNvSpPr>
            <a:spLocks noGrp="1"/>
          </p:cNvSpPr>
          <p:nvPr>
            <p:ph type="subTitle" idx="1"/>
          </p:nvPr>
        </p:nvSpPr>
        <p:spPr/>
        <p:txBody>
          <a:bodyPr>
            <a:normAutofit fontScale="92500" lnSpcReduction="10000"/>
          </a:bodyPr>
          <a:lstStyle/>
          <a:p>
            <a:pPr lvl="0"/>
            <a:r>
              <a:rPr lang="en-US" dirty="0" smtClean="0"/>
              <a:t>Adopting/Filing Dependency and/or TPR Petitions, Prepping your Witness, Request for Litigation Funds, and Opposition by DCF</a:t>
            </a:r>
          </a:p>
          <a:p>
            <a:endParaRPr lang="en-US" dirty="0"/>
          </a:p>
        </p:txBody>
      </p:sp>
    </p:spTree>
    <p:extLst>
      <p:ext uri="{BB962C8B-B14F-4D97-AF65-F5344CB8AC3E}">
        <p14:creationId xmlns:p14="http://schemas.microsoft.com/office/powerpoint/2010/main" val="298307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687763"/>
          </a:xfrm>
          <a:noFill/>
        </p:spPr>
        <p:txBody>
          <a:bodyPr>
            <a:normAutofit fontScale="62500" lnSpcReduction="20000"/>
          </a:bodyPr>
          <a:lstStyle/>
          <a:p>
            <a:pPr lvl="0" algn="just"/>
            <a:r>
              <a:rPr lang="en-US" dirty="0" smtClean="0"/>
              <a:t>The Fifth District Court of Appeal includes the 5th</a:t>
            </a:r>
            <a:r>
              <a:rPr lang="en-US" dirty="0"/>
              <a:t>, 7th, 9th and 18th </a:t>
            </a:r>
            <a:r>
              <a:rPr lang="en-US" dirty="0" smtClean="0"/>
              <a:t>Circuits. </a:t>
            </a:r>
            <a:r>
              <a:rPr lang="en-US" dirty="0"/>
              <a:t> </a:t>
            </a:r>
            <a:r>
              <a:rPr lang="en-US" dirty="0" smtClean="0"/>
              <a:t> </a:t>
            </a:r>
          </a:p>
          <a:p>
            <a:pPr lvl="0" algn="just"/>
            <a:r>
              <a:rPr lang="en-US" dirty="0" smtClean="0"/>
              <a:t>The </a:t>
            </a:r>
            <a:r>
              <a:rPr lang="en-US" dirty="0"/>
              <a:t>Fifth </a:t>
            </a:r>
            <a:r>
              <a:rPr lang="en-US" dirty="0" smtClean="0"/>
              <a:t>DCA holds </a:t>
            </a:r>
            <a:r>
              <a:rPr lang="en-US" dirty="0"/>
              <a:t>that prior terminations resulting from a parent’s failure to appear are involuntary because the terminations are based on allegations other than a voluntary surrender of parental </a:t>
            </a:r>
            <a:r>
              <a:rPr lang="en-US" dirty="0" smtClean="0"/>
              <a:t>rights.</a:t>
            </a:r>
          </a:p>
          <a:p>
            <a:pPr lvl="0" algn="just"/>
            <a:r>
              <a:rPr lang="en-US" dirty="0" smtClean="0"/>
              <a:t>The </a:t>
            </a:r>
            <a:r>
              <a:rPr lang="en-US" dirty="0"/>
              <a:t>District Court of Appeal, </a:t>
            </a:r>
            <a:r>
              <a:rPr lang="en-US" dirty="0" err="1"/>
              <a:t>Sawaya</a:t>
            </a:r>
            <a:r>
              <a:rPr lang="en-US" dirty="0"/>
              <a:t>, J., held that consent that is imposed by statute </a:t>
            </a:r>
            <a:r>
              <a:rPr lang="en-US" dirty="0" smtClean="0"/>
              <a:t>when a </a:t>
            </a:r>
            <a:r>
              <a:rPr lang="en-US" dirty="0"/>
              <a:t>parent fails to personally appear at adjudicatory hearing does not transform that involuntary proceeding into voluntary proceeding, and thus, in </a:t>
            </a:r>
            <a:r>
              <a:rPr lang="en-US" dirty="0" smtClean="0"/>
              <a:t>a subsequent </a:t>
            </a:r>
            <a:r>
              <a:rPr lang="en-US" dirty="0"/>
              <a:t>termination proceeding, </a:t>
            </a:r>
            <a:r>
              <a:rPr lang="en-US" dirty="0" smtClean="0"/>
              <a:t>the Department </a:t>
            </a:r>
            <a:r>
              <a:rPr lang="en-US" dirty="0"/>
              <a:t>may </a:t>
            </a:r>
            <a:r>
              <a:rPr lang="en-US" dirty="0" smtClean="0"/>
              <a:t>allege the </a:t>
            </a:r>
            <a:r>
              <a:rPr lang="en-US" dirty="0"/>
              <a:t>statute addressing when parental rights to siblings </a:t>
            </a:r>
            <a:r>
              <a:rPr lang="en-US" dirty="0" smtClean="0"/>
              <a:t>have </a:t>
            </a:r>
            <a:r>
              <a:rPr lang="en-US" dirty="0"/>
              <a:t>been involuntarily terminated as grounds for </a:t>
            </a:r>
            <a:r>
              <a:rPr lang="en-US" dirty="0" smtClean="0"/>
              <a:t>termination. </a:t>
            </a:r>
            <a:r>
              <a:rPr lang="en-US" u="sng" dirty="0" smtClean="0"/>
              <a:t>Dep't </a:t>
            </a:r>
            <a:r>
              <a:rPr lang="en-US" u="sng" dirty="0"/>
              <a:t>of Children &amp; Families v. A.S.</a:t>
            </a:r>
            <a:r>
              <a:rPr lang="en-US" dirty="0"/>
              <a:t>, 927 So. 2d 204 (Fla. 5th DCA 2006), </a:t>
            </a:r>
            <a:r>
              <a:rPr lang="en-US" u="sng" dirty="0"/>
              <a:t>disapproved </a:t>
            </a:r>
            <a:r>
              <a:rPr lang="en-US" u="sng" dirty="0" smtClean="0"/>
              <a:t>on other grounds by</a:t>
            </a:r>
            <a:r>
              <a:rPr lang="en-US" dirty="0" smtClean="0"/>
              <a:t> </a:t>
            </a:r>
            <a:r>
              <a:rPr lang="en-US" u="sng" dirty="0"/>
              <a:t>Florida Dept. of Children &amp; Family Services v. P.E.</a:t>
            </a:r>
            <a:r>
              <a:rPr lang="en-US" dirty="0"/>
              <a:t>, 14 So. 3d 228 (Fla. 2009</a:t>
            </a:r>
            <a:r>
              <a:rPr lang="en-US" dirty="0" smtClean="0"/>
              <a:t>).</a:t>
            </a:r>
            <a:endParaRPr lang="en-US" dirty="0"/>
          </a:p>
          <a:p>
            <a:pPr lvl="0" algn="just"/>
            <a:endParaRPr lang="en-US" dirty="0"/>
          </a:p>
          <a:p>
            <a:endParaRPr lang="en-US" dirty="0"/>
          </a:p>
        </p:txBody>
      </p:sp>
      <p:sp>
        <p:nvSpPr>
          <p:cNvPr id="2" name="Title 1"/>
          <p:cNvSpPr>
            <a:spLocks noGrp="1"/>
          </p:cNvSpPr>
          <p:nvPr>
            <p:ph type="title"/>
          </p:nvPr>
        </p:nvSpPr>
        <p:spPr>
          <a:xfrm>
            <a:off x="457200" y="609600"/>
            <a:ext cx="8229600" cy="1371600"/>
          </a:xfrm>
        </p:spPr>
        <p:txBody>
          <a:bodyPr>
            <a:normAutofit/>
          </a:bodyPr>
          <a:lstStyle/>
          <a:p>
            <a:r>
              <a:rPr lang="en-US" dirty="0"/>
              <a:t>Consent By Non-Appearance</a:t>
            </a:r>
          </a:p>
        </p:txBody>
      </p:sp>
    </p:spTree>
    <p:extLst>
      <p:ext uri="{BB962C8B-B14F-4D97-AF65-F5344CB8AC3E}">
        <p14:creationId xmlns:p14="http://schemas.microsoft.com/office/powerpoint/2010/main" val="533367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7999"/>
            <a:ext cx="8229600" cy="2514601"/>
          </a:xfrm>
          <a:noFill/>
        </p:spPr>
        <p:txBody>
          <a:bodyPr>
            <a:normAutofit fontScale="85000" lnSpcReduction="20000"/>
          </a:bodyPr>
          <a:lstStyle/>
          <a:p>
            <a:pPr lvl="0" algn="just"/>
            <a:r>
              <a:rPr lang="en-US" dirty="0" smtClean="0"/>
              <a:t>The Second District Court of Appeal includes the </a:t>
            </a:r>
            <a:r>
              <a:rPr lang="en-US" dirty="0"/>
              <a:t>6th, 10th, 12th, 13th and 20th Circuits </a:t>
            </a:r>
            <a:endParaRPr lang="en-US" dirty="0" smtClean="0"/>
          </a:p>
          <a:p>
            <a:pPr lvl="0" algn="just"/>
            <a:r>
              <a:rPr lang="en-US" dirty="0" smtClean="0"/>
              <a:t>The </a:t>
            </a:r>
            <a:r>
              <a:rPr lang="en-US" dirty="0"/>
              <a:t>Second District Court of Appeal considers terminations of parental rights resulting from consents by nonappearance to be voluntary and, therefore, not a prior involuntary termination of parental rights under section 39.806(1)(I). </a:t>
            </a:r>
            <a:endParaRPr lang="en-US" dirty="0" smtClean="0"/>
          </a:p>
          <a:p>
            <a:r>
              <a:rPr lang="en-US" u="sng" dirty="0" smtClean="0"/>
              <a:t>In </a:t>
            </a:r>
            <a:r>
              <a:rPr lang="en-US" u="sng" dirty="0"/>
              <a:t>re A.D.C.</a:t>
            </a:r>
            <a:r>
              <a:rPr lang="en-US" dirty="0"/>
              <a:t>, 854 So. 2d 720 (Fla. 2d DCA 2003)</a:t>
            </a:r>
          </a:p>
          <a:p>
            <a:pPr lvl="0" algn="just"/>
            <a:endParaRPr lang="en-US" dirty="0"/>
          </a:p>
          <a:p>
            <a:endParaRPr lang="en-US" dirty="0"/>
          </a:p>
        </p:txBody>
      </p:sp>
      <p:sp>
        <p:nvSpPr>
          <p:cNvPr id="2" name="Title 1"/>
          <p:cNvSpPr>
            <a:spLocks noGrp="1"/>
          </p:cNvSpPr>
          <p:nvPr>
            <p:ph type="title"/>
          </p:nvPr>
        </p:nvSpPr>
        <p:spPr>
          <a:xfrm>
            <a:off x="457200" y="609600"/>
            <a:ext cx="8229600" cy="2362200"/>
          </a:xfrm>
        </p:spPr>
        <p:txBody>
          <a:bodyPr>
            <a:normAutofit/>
          </a:bodyPr>
          <a:lstStyle/>
          <a:p>
            <a:r>
              <a:rPr lang="en-US" dirty="0"/>
              <a:t>Consent By Non-Appearance</a:t>
            </a:r>
          </a:p>
        </p:txBody>
      </p:sp>
    </p:spTree>
    <p:extLst>
      <p:ext uri="{BB962C8B-B14F-4D97-AF65-F5344CB8AC3E}">
        <p14:creationId xmlns:p14="http://schemas.microsoft.com/office/powerpoint/2010/main" val="1671848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916363"/>
          </a:xfrm>
        </p:spPr>
        <p:txBody>
          <a:bodyPr>
            <a:normAutofit fontScale="92500" lnSpcReduction="10000"/>
          </a:bodyPr>
          <a:lstStyle/>
          <a:p>
            <a:pPr lvl="0" algn="just"/>
            <a:r>
              <a:rPr lang="en-US" dirty="0"/>
              <a:t>The Supreme Court of Florida held in </a:t>
            </a:r>
            <a:r>
              <a:rPr lang="en-US" u="sng" dirty="0"/>
              <a:t>Florida </a:t>
            </a:r>
            <a:r>
              <a:rPr lang="en-US" u="sng" dirty="0" smtClean="0"/>
              <a:t>Department </a:t>
            </a:r>
            <a:r>
              <a:rPr lang="en-US" u="sng" dirty="0"/>
              <a:t>of Children </a:t>
            </a:r>
            <a:r>
              <a:rPr lang="en-US" u="sng" dirty="0" smtClean="0"/>
              <a:t>and </a:t>
            </a:r>
            <a:r>
              <a:rPr lang="en-US" u="sng" dirty="0"/>
              <a:t>Family Services v. P.E., </a:t>
            </a:r>
            <a:r>
              <a:rPr lang="en-US" dirty="0"/>
              <a:t>that when a parent's consent to termination of parental rights is entered under section 39.801(3)(d), such consent necessarily precludes the parent from objecting to the Department's failure to present evidence to establish the grounds for termination alleged in the petition for termination.</a:t>
            </a:r>
          </a:p>
          <a:p>
            <a:pPr lvl="0"/>
            <a:r>
              <a:rPr lang="en-US" u="sng" dirty="0"/>
              <a:t>Florida Dept. of Children &amp; Family Services v. P.E., 14 So. 3d 228 (Fla. 2009</a:t>
            </a:r>
            <a:r>
              <a:rPr lang="en-US" u="sng" dirty="0" smtClean="0"/>
              <a:t>)</a:t>
            </a:r>
            <a:r>
              <a:rPr lang="en-US" dirty="0"/>
              <a:t> </a:t>
            </a:r>
          </a:p>
          <a:p>
            <a:endParaRPr lang="en-US" dirty="0"/>
          </a:p>
        </p:txBody>
      </p:sp>
      <p:sp>
        <p:nvSpPr>
          <p:cNvPr id="2" name="Title 1"/>
          <p:cNvSpPr>
            <a:spLocks noGrp="1"/>
          </p:cNvSpPr>
          <p:nvPr>
            <p:ph type="title"/>
          </p:nvPr>
        </p:nvSpPr>
        <p:spPr>
          <a:xfrm>
            <a:off x="457200" y="274638"/>
            <a:ext cx="8229600" cy="1706562"/>
          </a:xfrm>
        </p:spPr>
        <p:txBody>
          <a:bodyPr>
            <a:normAutofit/>
          </a:bodyPr>
          <a:lstStyle/>
          <a:p>
            <a:r>
              <a:rPr lang="en-US" dirty="0"/>
              <a:t>Consent By Non-Appearance</a:t>
            </a:r>
          </a:p>
        </p:txBody>
      </p:sp>
    </p:spTree>
    <p:extLst>
      <p:ext uri="{BB962C8B-B14F-4D97-AF65-F5344CB8AC3E}">
        <p14:creationId xmlns:p14="http://schemas.microsoft.com/office/powerpoint/2010/main" val="3132967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447799"/>
          </a:xfrm>
        </p:spPr>
        <p:txBody>
          <a:bodyPr>
            <a:normAutofit/>
          </a:bodyPr>
          <a:lstStyle/>
          <a:p>
            <a:pPr algn="l"/>
            <a:r>
              <a:rPr lang="en-US" dirty="0" smtClean="0"/>
              <a:t>Discovery </a:t>
            </a:r>
            <a:r>
              <a:rPr lang="en-US" dirty="0"/>
              <a:t>and Records</a:t>
            </a:r>
          </a:p>
        </p:txBody>
      </p:sp>
      <p:sp>
        <p:nvSpPr>
          <p:cNvPr id="3" name="Subtitle 2"/>
          <p:cNvSpPr>
            <a:spLocks noGrp="1"/>
          </p:cNvSpPr>
          <p:nvPr>
            <p:ph type="subTitle" idx="1"/>
          </p:nvPr>
        </p:nvSpPr>
        <p:spPr>
          <a:xfrm>
            <a:off x="609600" y="1981200"/>
            <a:ext cx="7162800" cy="3657600"/>
          </a:xfrm>
        </p:spPr>
        <p:txBody>
          <a:bodyPr>
            <a:normAutofit fontScale="92500" lnSpcReduction="20000"/>
          </a:bodyPr>
          <a:lstStyle/>
          <a:p>
            <a:pPr marL="457200" lvl="0" indent="-457200" algn="just">
              <a:buFont typeface="Arial" panose="020B0604020202020204" pitchFamily="34" charset="0"/>
              <a:buChar char="•"/>
            </a:pPr>
            <a:r>
              <a:rPr lang="en-US" dirty="0" smtClean="0"/>
              <a:t>Rule of Juvenile Procedure 8.245</a:t>
            </a:r>
            <a:endParaRPr lang="en-US" dirty="0"/>
          </a:p>
          <a:p>
            <a:pPr marL="457200" lvl="0" indent="-457200" algn="just">
              <a:buFont typeface="Arial" panose="020B0604020202020204" pitchFamily="34" charset="0"/>
              <a:buChar char="•"/>
            </a:pPr>
            <a:r>
              <a:rPr lang="en-US" dirty="0"/>
              <a:t>If Discovery is not sent out by DCF and opposing counsel following your demand, make an appointment to inspect </a:t>
            </a:r>
            <a:r>
              <a:rPr lang="en-US" dirty="0" smtClean="0"/>
              <a:t>their files. </a:t>
            </a:r>
          </a:p>
          <a:p>
            <a:pPr marL="457200" lvl="0" indent="-457200" algn="just">
              <a:buFont typeface="Arial" panose="020B0604020202020204" pitchFamily="34" charset="0"/>
              <a:buChar char="•"/>
            </a:pPr>
            <a:r>
              <a:rPr lang="en-US" dirty="0" smtClean="0"/>
              <a:t>It is recommended to do this throughout your case but always do this prior to filing a TPR Petition and again prior to the trial date.</a:t>
            </a:r>
          </a:p>
          <a:p>
            <a:pPr marL="457200" lvl="0" indent="-457200" algn="l">
              <a:buFont typeface="Arial" panose="020B0604020202020204" pitchFamily="34" charset="0"/>
              <a:buChar char="•"/>
            </a:pPr>
            <a:r>
              <a:rPr lang="en-US" dirty="0" smtClean="0"/>
              <a:t>.</a:t>
            </a:r>
            <a:endParaRPr lang="en-US" dirty="0"/>
          </a:p>
          <a:p>
            <a:endParaRPr lang="en-US" dirty="0"/>
          </a:p>
        </p:txBody>
      </p:sp>
    </p:spTree>
    <p:extLst>
      <p:ext uri="{BB962C8B-B14F-4D97-AF65-F5344CB8AC3E}">
        <p14:creationId xmlns:p14="http://schemas.microsoft.com/office/powerpoint/2010/main" val="1855024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Discovery and Records</a:t>
            </a:r>
            <a:endParaRPr lang="en-US" dirty="0"/>
          </a:p>
        </p:txBody>
      </p:sp>
      <p:sp>
        <p:nvSpPr>
          <p:cNvPr id="3" name="Content Placeholder 2"/>
          <p:cNvSpPr>
            <a:spLocks noGrp="1"/>
          </p:cNvSpPr>
          <p:nvPr>
            <p:ph idx="1"/>
          </p:nvPr>
        </p:nvSpPr>
        <p:spPr>
          <a:noFill/>
        </p:spPr>
        <p:txBody>
          <a:bodyPr>
            <a:normAutofit fontScale="92500"/>
          </a:bodyPr>
          <a:lstStyle/>
          <a:p>
            <a:pPr lvl="0" algn="just"/>
            <a:r>
              <a:rPr lang="en-US" dirty="0" smtClean="0"/>
              <a:t>Files </a:t>
            </a:r>
            <a:r>
              <a:rPr lang="en-US" dirty="0"/>
              <a:t>of the CPI/case management and CLS should be inspected. Request copies of documents that you find within their files that would be useful for your </a:t>
            </a:r>
            <a:r>
              <a:rPr lang="en-US" dirty="0" smtClean="0"/>
              <a:t>case.</a:t>
            </a:r>
            <a:endParaRPr lang="en-US" dirty="0"/>
          </a:p>
          <a:p>
            <a:pPr lvl="0" algn="just"/>
            <a:r>
              <a:rPr lang="en-US" dirty="0" smtClean="0"/>
              <a:t>Do not solely rely </a:t>
            </a:r>
            <a:r>
              <a:rPr lang="en-US" dirty="0"/>
              <a:t>on the Department’s files for up to date compliance documentation or </a:t>
            </a:r>
            <a:r>
              <a:rPr lang="en-US" dirty="0" smtClean="0"/>
              <a:t>records from service provider. Ensure you are reaching </a:t>
            </a:r>
            <a:r>
              <a:rPr lang="en-US" dirty="0"/>
              <a:t>out to service providers </a:t>
            </a:r>
            <a:r>
              <a:rPr lang="en-US" dirty="0" smtClean="0"/>
              <a:t>throughout the life of the case </a:t>
            </a:r>
            <a:r>
              <a:rPr lang="en-US" dirty="0"/>
              <a:t>and get the documents directly from them</a:t>
            </a:r>
            <a:r>
              <a:rPr lang="en-US" dirty="0" smtClean="0"/>
              <a:t>.</a:t>
            </a:r>
          </a:p>
          <a:p>
            <a:pPr lvl="0" algn="just"/>
            <a:r>
              <a:rPr lang="en-US" dirty="0" smtClean="0"/>
              <a:t>Make sure to look at the back of documents too. </a:t>
            </a:r>
            <a:endParaRPr lang="en-US" dirty="0"/>
          </a:p>
          <a:p>
            <a:endParaRPr lang="en-US" dirty="0"/>
          </a:p>
        </p:txBody>
      </p:sp>
    </p:spTree>
    <p:extLst>
      <p:ext uri="{BB962C8B-B14F-4D97-AF65-F5344CB8AC3E}">
        <p14:creationId xmlns:p14="http://schemas.microsoft.com/office/powerpoint/2010/main" val="2771977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Discovery and Records</a:t>
            </a:r>
            <a:endParaRPr lang="en-US" dirty="0"/>
          </a:p>
        </p:txBody>
      </p:sp>
      <p:sp>
        <p:nvSpPr>
          <p:cNvPr id="3" name="Content Placeholder 2"/>
          <p:cNvSpPr>
            <a:spLocks noGrp="1"/>
          </p:cNvSpPr>
          <p:nvPr>
            <p:ph idx="1"/>
          </p:nvPr>
        </p:nvSpPr>
        <p:spPr/>
        <p:txBody>
          <a:bodyPr>
            <a:normAutofit/>
          </a:bodyPr>
          <a:lstStyle/>
          <a:p>
            <a:pPr lvl="0" algn="just"/>
            <a:r>
              <a:rPr lang="en-US" dirty="0" smtClean="0"/>
              <a:t>Keep an eye out for FSFN </a:t>
            </a:r>
            <a:r>
              <a:rPr lang="en-US" dirty="0" err="1"/>
              <a:t>chrono</a:t>
            </a:r>
            <a:r>
              <a:rPr lang="en-US" dirty="0"/>
              <a:t> notes and notes from </a:t>
            </a:r>
            <a:r>
              <a:rPr lang="en-US" dirty="0" err="1"/>
              <a:t>staffings</a:t>
            </a:r>
            <a:r>
              <a:rPr lang="en-US" dirty="0"/>
              <a:t> </a:t>
            </a:r>
            <a:r>
              <a:rPr lang="en-US" dirty="0" smtClean="0"/>
              <a:t>– If you do not see these records within the files you inspect, request that DCF provide them.</a:t>
            </a:r>
            <a:endParaRPr lang="en-US" dirty="0"/>
          </a:p>
          <a:p>
            <a:pPr lvl="1" algn="just"/>
            <a:r>
              <a:rPr lang="en-US" dirty="0" smtClean="0"/>
              <a:t>FSFN can be especially important </a:t>
            </a:r>
            <a:r>
              <a:rPr lang="en-US" dirty="0"/>
              <a:t>if you will need to rely on case management </a:t>
            </a:r>
            <a:r>
              <a:rPr lang="en-US" dirty="0" smtClean="0"/>
              <a:t>testimony. </a:t>
            </a:r>
          </a:p>
          <a:p>
            <a:pPr lvl="1" algn="just"/>
            <a:r>
              <a:rPr lang="en-US" dirty="0" smtClean="0"/>
              <a:t>FSFN should </a:t>
            </a:r>
            <a:r>
              <a:rPr lang="en-US" dirty="0"/>
              <a:t>have </a:t>
            </a:r>
            <a:r>
              <a:rPr lang="en-US" dirty="0" smtClean="0"/>
              <a:t>case management notes </a:t>
            </a:r>
            <a:r>
              <a:rPr lang="en-US" dirty="0"/>
              <a:t>from home visits, information regarding referrals and </a:t>
            </a:r>
            <a:r>
              <a:rPr lang="en-US" dirty="0" smtClean="0"/>
              <a:t>case plan compliance. </a:t>
            </a:r>
            <a:endParaRPr lang="en-US" dirty="0"/>
          </a:p>
        </p:txBody>
      </p:sp>
    </p:spTree>
    <p:extLst>
      <p:ext uri="{BB962C8B-B14F-4D97-AF65-F5344CB8AC3E}">
        <p14:creationId xmlns:p14="http://schemas.microsoft.com/office/powerpoint/2010/main" val="2006527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1" indent="-256032" algn="just">
              <a:spcBef>
                <a:spcPts val="400"/>
              </a:spcBef>
              <a:buSzPct val="68000"/>
              <a:buFont typeface="Wingdings 3"/>
              <a:buChar char=""/>
            </a:pPr>
            <a:r>
              <a:rPr lang="en-US" dirty="0"/>
              <a:t>You may also get some useful information regarding </a:t>
            </a:r>
            <a:r>
              <a:rPr lang="en-US" dirty="0" smtClean="0"/>
              <a:t>case management’s contact </a:t>
            </a:r>
            <a:r>
              <a:rPr lang="en-US" dirty="0"/>
              <a:t>or interactions with the parents on your </a:t>
            </a:r>
            <a:r>
              <a:rPr lang="en-US" dirty="0" smtClean="0"/>
              <a:t>cases </a:t>
            </a:r>
            <a:r>
              <a:rPr lang="en-US" dirty="0"/>
              <a:t>that </a:t>
            </a:r>
            <a:r>
              <a:rPr lang="en-US" dirty="0" smtClean="0"/>
              <a:t>may help </a:t>
            </a:r>
            <a:r>
              <a:rPr lang="en-US" dirty="0"/>
              <a:t>you prevail in a </a:t>
            </a:r>
            <a:r>
              <a:rPr lang="en-US" dirty="0" smtClean="0"/>
              <a:t>TPR trial. </a:t>
            </a:r>
            <a:r>
              <a:rPr lang="en-US" dirty="0"/>
              <a:t>FSFN can contain admissions of the parents that you want to elicit through testimony of the case manager. </a:t>
            </a:r>
            <a:endParaRPr lang="en-US" dirty="0" smtClean="0"/>
          </a:p>
          <a:p>
            <a:pPr marL="365760" lvl="1" indent="-256032" algn="just">
              <a:spcBef>
                <a:spcPts val="400"/>
              </a:spcBef>
              <a:buSzPct val="68000"/>
              <a:buFont typeface="Wingdings 3"/>
              <a:buChar char=""/>
            </a:pPr>
            <a:r>
              <a:rPr lang="en-US" dirty="0" smtClean="0"/>
              <a:t>FSFN should also contain family </a:t>
            </a:r>
            <a:r>
              <a:rPr lang="en-US" dirty="0"/>
              <a:t>finding efforts made by the Department </a:t>
            </a:r>
            <a:r>
              <a:rPr lang="en-US" dirty="0" smtClean="0"/>
              <a:t>and </a:t>
            </a:r>
            <a:r>
              <a:rPr lang="en-US" dirty="0"/>
              <a:t>this </a:t>
            </a:r>
            <a:r>
              <a:rPr lang="en-US" dirty="0" smtClean="0"/>
              <a:t>is important information to elicit testimony in support of MBI. </a:t>
            </a:r>
            <a:endParaRPr lang="en-US" dirty="0"/>
          </a:p>
          <a:p>
            <a:endParaRPr lang="en-US" dirty="0"/>
          </a:p>
        </p:txBody>
      </p:sp>
      <p:sp>
        <p:nvSpPr>
          <p:cNvPr id="3" name="Title 2"/>
          <p:cNvSpPr>
            <a:spLocks noGrp="1"/>
          </p:cNvSpPr>
          <p:nvPr>
            <p:ph type="title"/>
          </p:nvPr>
        </p:nvSpPr>
        <p:spPr/>
        <p:txBody>
          <a:bodyPr/>
          <a:lstStyle/>
          <a:p>
            <a:r>
              <a:rPr lang="en-US" dirty="0"/>
              <a:t>Discovery and Records</a:t>
            </a:r>
          </a:p>
        </p:txBody>
      </p:sp>
    </p:spTree>
    <p:extLst>
      <p:ext uri="{BB962C8B-B14F-4D97-AF65-F5344CB8AC3E}">
        <p14:creationId xmlns:p14="http://schemas.microsoft.com/office/powerpoint/2010/main" val="2319129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noFill/>
        </p:spPr>
        <p:txBody>
          <a:bodyPr/>
          <a:lstStyle/>
          <a:p>
            <a:pPr marL="365760" lvl="1" indent="-256032" algn="just">
              <a:spcBef>
                <a:spcPts val="400"/>
              </a:spcBef>
              <a:buSzPct val="68000"/>
              <a:buFont typeface="Wingdings 3"/>
              <a:buChar char=""/>
            </a:pPr>
            <a:r>
              <a:rPr lang="en-US" dirty="0" smtClean="0"/>
              <a:t>It is crucial to identify the weaknesses </a:t>
            </a:r>
            <a:r>
              <a:rPr lang="en-US" dirty="0"/>
              <a:t>within the case (i.e. lack of consistent </a:t>
            </a:r>
            <a:r>
              <a:rPr lang="en-US" dirty="0" smtClean="0"/>
              <a:t>communication on the part of case management, lack of reasonable efforts, </a:t>
            </a:r>
            <a:r>
              <a:rPr lang="en-US" dirty="0"/>
              <a:t>lack of referrals or </a:t>
            </a:r>
            <a:r>
              <a:rPr lang="en-US" dirty="0" smtClean="0"/>
              <a:t>funding, transportation issues that went ignored). Case management files and FSFN chronos will assist in uncovering any weaknesses.</a:t>
            </a:r>
            <a:endParaRPr lang="en-US" dirty="0"/>
          </a:p>
          <a:p>
            <a:pPr marL="365760" lvl="1" indent="-256032" algn="just">
              <a:spcBef>
                <a:spcPts val="400"/>
              </a:spcBef>
              <a:buSzPct val="68000"/>
              <a:buFont typeface="Wingdings 3"/>
              <a:buChar char=""/>
            </a:pPr>
            <a:r>
              <a:rPr lang="en-US" dirty="0" smtClean="0"/>
              <a:t>When considering testimony from case management, you need to understand any potential issues or pitfalls in your case as you may need to prove the reasonable </a:t>
            </a:r>
            <a:r>
              <a:rPr lang="en-US" dirty="0"/>
              <a:t>efforts component of your case, </a:t>
            </a:r>
            <a:r>
              <a:rPr lang="en-US" dirty="0" smtClean="0"/>
              <a:t>if the grounds within your TPR Petition require it. </a:t>
            </a:r>
            <a:endParaRPr lang="en-US" dirty="0"/>
          </a:p>
          <a:p>
            <a:endParaRPr lang="en-US" dirty="0"/>
          </a:p>
        </p:txBody>
      </p:sp>
      <p:sp>
        <p:nvSpPr>
          <p:cNvPr id="3" name="Title 2"/>
          <p:cNvSpPr>
            <a:spLocks noGrp="1"/>
          </p:cNvSpPr>
          <p:nvPr>
            <p:ph type="title"/>
          </p:nvPr>
        </p:nvSpPr>
        <p:spPr/>
        <p:txBody>
          <a:bodyPr>
            <a:normAutofit/>
          </a:bodyPr>
          <a:lstStyle/>
          <a:p>
            <a:r>
              <a:rPr lang="en-US" dirty="0" smtClean="0"/>
              <a:t>Discovery </a:t>
            </a:r>
            <a:r>
              <a:rPr lang="en-US" dirty="0"/>
              <a:t>and Records</a:t>
            </a:r>
          </a:p>
        </p:txBody>
      </p:sp>
    </p:spTree>
    <p:extLst>
      <p:ext uri="{BB962C8B-B14F-4D97-AF65-F5344CB8AC3E}">
        <p14:creationId xmlns:p14="http://schemas.microsoft.com/office/powerpoint/2010/main" val="180128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lstStyle/>
          <a:p>
            <a:pPr algn="l"/>
            <a:r>
              <a:rPr lang="en-US" dirty="0" smtClean="0"/>
              <a:t>Prepping </a:t>
            </a:r>
            <a:r>
              <a:rPr lang="en-US" dirty="0"/>
              <a:t>Y</a:t>
            </a:r>
            <a:r>
              <a:rPr lang="en-US" dirty="0" smtClean="0"/>
              <a:t>our Witness</a:t>
            </a:r>
            <a:endParaRPr lang="en-US" dirty="0"/>
          </a:p>
        </p:txBody>
      </p:sp>
      <p:sp>
        <p:nvSpPr>
          <p:cNvPr id="3" name="Subtitle 2"/>
          <p:cNvSpPr>
            <a:spLocks noGrp="1"/>
          </p:cNvSpPr>
          <p:nvPr>
            <p:ph type="subTitle" idx="1"/>
          </p:nvPr>
        </p:nvSpPr>
        <p:spPr>
          <a:xfrm>
            <a:off x="609600" y="1447800"/>
            <a:ext cx="7620000" cy="4267200"/>
          </a:xfrm>
        </p:spPr>
        <p:txBody>
          <a:bodyPr>
            <a:noAutofit/>
          </a:bodyPr>
          <a:lstStyle/>
          <a:p>
            <a:pPr marL="457200" lvl="0" indent="-457200" algn="just">
              <a:buFont typeface="Arial" panose="020B0604020202020204" pitchFamily="34" charset="0"/>
              <a:buChar char="•"/>
            </a:pPr>
            <a:r>
              <a:rPr lang="en-US" sz="2000" dirty="0" smtClean="0"/>
              <a:t>Minimize the chances of your witness being surprised on the stand – prep, prep, prep.</a:t>
            </a:r>
          </a:p>
          <a:p>
            <a:pPr marL="457200" lvl="0" indent="-457200" algn="just">
              <a:buFont typeface="Arial" panose="020B0604020202020204" pitchFamily="34" charset="0"/>
              <a:buChar char="•"/>
            </a:pPr>
            <a:r>
              <a:rPr lang="en-US" sz="2000" dirty="0" smtClean="0"/>
              <a:t>Give </a:t>
            </a:r>
            <a:r>
              <a:rPr lang="en-US" sz="2000" dirty="0"/>
              <a:t>your witness a realistic view of the players on your </a:t>
            </a:r>
            <a:r>
              <a:rPr lang="en-US" sz="2000" dirty="0" smtClean="0"/>
              <a:t>case. </a:t>
            </a:r>
            <a:endParaRPr lang="en-US" sz="2000" dirty="0"/>
          </a:p>
          <a:p>
            <a:pPr marL="457200" lvl="0" indent="-457200" algn="just">
              <a:buFont typeface="Arial" panose="020B0604020202020204" pitchFamily="34" charset="0"/>
              <a:buChar char="•"/>
            </a:pPr>
            <a:r>
              <a:rPr lang="en-US" sz="2000" dirty="0"/>
              <a:t>If there is an attorney who is typically confusing with </a:t>
            </a:r>
            <a:r>
              <a:rPr lang="en-US" sz="2000" dirty="0" smtClean="0"/>
              <a:t>his or her questions</a:t>
            </a:r>
            <a:r>
              <a:rPr lang="en-US" sz="2000" dirty="0"/>
              <a:t>, warn your witness. </a:t>
            </a:r>
            <a:endParaRPr lang="en-US" sz="2000" dirty="0" smtClean="0"/>
          </a:p>
          <a:p>
            <a:pPr marL="457200" lvl="0" indent="-457200" algn="just">
              <a:buFont typeface="Arial" panose="020B0604020202020204" pitchFamily="34" charset="0"/>
              <a:buChar char="•"/>
            </a:pPr>
            <a:r>
              <a:rPr lang="en-US" sz="2000" dirty="0" smtClean="0"/>
              <a:t>Let </a:t>
            </a:r>
            <a:r>
              <a:rPr lang="en-US" sz="2000" dirty="0"/>
              <a:t>your witness know that if they do not understand the question, they should not guess or answer what he or she “thinks” the attorney is </a:t>
            </a:r>
            <a:r>
              <a:rPr lang="en-US" sz="2000" dirty="0" smtClean="0"/>
              <a:t>asking. </a:t>
            </a:r>
          </a:p>
          <a:p>
            <a:pPr marL="457200" lvl="0" indent="-457200" algn="just">
              <a:buFont typeface="Arial" panose="020B0604020202020204" pitchFamily="34" charset="0"/>
              <a:buChar char="•"/>
            </a:pPr>
            <a:r>
              <a:rPr lang="en-US" sz="2000" dirty="0"/>
              <a:t>I</a:t>
            </a:r>
            <a:r>
              <a:rPr lang="en-US" sz="2000" dirty="0" smtClean="0"/>
              <a:t>f </a:t>
            </a:r>
            <a:r>
              <a:rPr lang="en-US" sz="2000" dirty="0"/>
              <a:t>the question is confusing, say it is confusing and seek </a:t>
            </a:r>
            <a:r>
              <a:rPr lang="en-US" sz="2000" dirty="0" smtClean="0"/>
              <a:t>clarification.</a:t>
            </a:r>
          </a:p>
          <a:p>
            <a:endParaRPr lang="en-US" sz="2000" dirty="0"/>
          </a:p>
        </p:txBody>
      </p:sp>
    </p:spTree>
    <p:extLst>
      <p:ext uri="{BB962C8B-B14F-4D97-AF65-F5344CB8AC3E}">
        <p14:creationId xmlns:p14="http://schemas.microsoft.com/office/powerpoint/2010/main" val="22137432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Prepping Your Witness</a:t>
            </a:r>
          </a:p>
        </p:txBody>
      </p:sp>
      <p:sp>
        <p:nvSpPr>
          <p:cNvPr id="3" name="Content Placeholder 2"/>
          <p:cNvSpPr>
            <a:spLocks noGrp="1"/>
          </p:cNvSpPr>
          <p:nvPr>
            <p:ph idx="1"/>
          </p:nvPr>
        </p:nvSpPr>
        <p:spPr/>
        <p:txBody>
          <a:bodyPr>
            <a:normAutofit fontScale="85000" lnSpcReduction="20000"/>
          </a:bodyPr>
          <a:lstStyle/>
          <a:p>
            <a:pPr lvl="0" algn="just"/>
            <a:r>
              <a:rPr lang="en-US" dirty="0" smtClean="0"/>
              <a:t>Encourage the witness to review their files/ notes and to make timelines and or a concise outline of dates and important facts. This is a helpful suggestion for your GAL volunteer or the assigned case manager as they may have many notes within their files that need to be organized.</a:t>
            </a:r>
          </a:p>
          <a:p>
            <a:pPr lvl="0" algn="just"/>
            <a:endParaRPr lang="en-US" dirty="0" smtClean="0"/>
          </a:p>
          <a:p>
            <a:pPr lvl="0" algn="just"/>
            <a:r>
              <a:rPr lang="en-US" dirty="0" smtClean="0"/>
              <a:t>If there are specific dates or details that the witness cannot remember on the stand, explain to your witness that they can refresh their recollection. Be sure to explain that the witness cannot read from their notes when testifying but if the witness is organized, he or she can reference notes on the stand to refresh their recollection.</a:t>
            </a:r>
          </a:p>
          <a:p>
            <a:pPr marL="0" indent="0">
              <a:buNone/>
            </a:pPr>
            <a:endParaRPr lang="en-US" dirty="0"/>
          </a:p>
        </p:txBody>
      </p:sp>
    </p:spTree>
    <p:extLst>
      <p:ext uri="{BB962C8B-B14F-4D97-AF65-F5344CB8AC3E}">
        <p14:creationId xmlns:p14="http://schemas.microsoft.com/office/powerpoint/2010/main" val="2676988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en-US" dirty="0" smtClean="0"/>
              <a:t>Rule of Juvenile Procedure 8.310(e) </a:t>
            </a:r>
          </a:p>
          <a:p>
            <a:pPr lvl="0" algn="just"/>
            <a:r>
              <a:rPr lang="en-US" dirty="0" smtClean="0"/>
              <a:t>The petitioner without leave of the court, at any time prior to entry of an order of adjudication, may request a voluntary dismissal of the petition or any allegations of the petition by serving a notice requesting dismissal on all parties, or, if during a hearing, by so stating on the record. The petition or any allegations in the petition shall be dismissed. If the petition is dismissed, the court loses jurisdiction unless another party adopts the petition within 72 hours. </a:t>
            </a:r>
          </a:p>
        </p:txBody>
      </p:sp>
      <p:sp>
        <p:nvSpPr>
          <p:cNvPr id="2" name="Title 1"/>
          <p:cNvSpPr>
            <a:spLocks noGrp="1"/>
          </p:cNvSpPr>
          <p:nvPr>
            <p:ph type="title"/>
          </p:nvPr>
        </p:nvSpPr>
        <p:spPr/>
        <p:txBody>
          <a:bodyPr/>
          <a:lstStyle/>
          <a:p>
            <a:r>
              <a:rPr lang="en-US" dirty="0" smtClean="0"/>
              <a:t>Adopting Dependency Petitions</a:t>
            </a:r>
            <a:endParaRPr lang="en-US" dirty="0"/>
          </a:p>
        </p:txBody>
      </p:sp>
    </p:spTree>
    <p:extLst>
      <p:ext uri="{BB962C8B-B14F-4D97-AF65-F5344CB8AC3E}">
        <p14:creationId xmlns:p14="http://schemas.microsoft.com/office/powerpoint/2010/main" val="1140070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en-US" sz="2800" dirty="0"/>
              <a:t>Ensure </a:t>
            </a:r>
            <a:r>
              <a:rPr lang="en-US" sz="2800" dirty="0" smtClean="0"/>
              <a:t>your witness </a:t>
            </a:r>
            <a:r>
              <a:rPr lang="en-US" sz="2800" dirty="0"/>
              <a:t>understands to only answer </a:t>
            </a:r>
            <a:r>
              <a:rPr lang="en-US" sz="2800" dirty="0" smtClean="0"/>
              <a:t>exactly what </a:t>
            </a:r>
            <a:r>
              <a:rPr lang="en-US" sz="2800" dirty="0"/>
              <a:t>is </a:t>
            </a:r>
            <a:r>
              <a:rPr lang="en-US" sz="2800" dirty="0" smtClean="0"/>
              <a:t>asked, especially if your witness is a lay person. </a:t>
            </a:r>
          </a:p>
          <a:p>
            <a:pPr lvl="0" algn="just"/>
            <a:r>
              <a:rPr lang="en-US" sz="2800" dirty="0" smtClean="0"/>
              <a:t>If the </a:t>
            </a:r>
            <a:r>
              <a:rPr lang="en-US" sz="2800" dirty="0"/>
              <a:t>question calls for just “yes” or “no,” </a:t>
            </a:r>
            <a:r>
              <a:rPr lang="en-US" sz="2800" dirty="0" smtClean="0"/>
              <a:t>the witness </a:t>
            </a:r>
            <a:r>
              <a:rPr lang="en-US" sz="2800" dirty="0"/>
              <a:t>needs to </a:t>
            </a:r>
            <a:r>
              <a:rPr lang="en-US" sz="2800" dirty="0" smtClean="0"/>
              <a:t>respond with </a:t>
            </a:r>
            <a:r>
              <a:rPr lang="en-US" sz="2800" dirty="0"/>
              <a:t>just a “yes” or “no</a:t>
            </a:r>
            <a:r>
              <a:rPr lang="en-US" sz="2800" dirty="0" smtClean="0"/>
              <a:t>” as their answer.</a:t>
            </a:r>
            <a:endParaRPr lang="en-US" sz="2800" dirty="0"/>
          </a:p>
          <a:p>
            <a:endParaRPr lang="en-US" dirty="0"/>
          </a:p>
        </p:txBody>
      </p:sp>
      <p:sp>
        <p:nvSpPr>
          <p:cNvPr id="3" name="Title 2"/>
          <p:cNvSpPr>
            <a:spLocks noGrp="1"/>
          </p:cNvSpPr>
          <p:nvPr>
            <p:ph type="title"/>
          </p:nvPr>
        </p:nvSpPr>
        <p:spPr/>
        <p:txBody>
          <a:bodyPr/>
          <a:lstStyle/>
          <a:p>
            <a:r>
              <a:rPr lang="en-US" dirty="0" smtClean="0"/>
              <a:t>Prepping Your Witness</a:t>
            </a:r>
            <a:endParaRPr lang="en-US" dirty="0"/>
          </a:p>
        </p:txBody>
      </p:sp>
    </p:spTree>
    <p:extLst>
      <p:ext uri="{BB962C8B-B14F-4D97-AF65-F5344CB8AC3E}">
        <p14:creationId xmlns:p14="http://schemas.microsoft.com/office/powerpoint/2010/main" val="1697951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Collaborate with DCF</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Request a legal staffing to come together with the CAM assigned and/or the GAL volunteer to discuss the case with the CLS attorney and case management.</a:t>
            </a:r>
          </a:p>
          <a:p>
            <a:pPr algn="just"/>
            <a:r>
              <a:rPr lang="en-US" dirty="0" smtClean="0"/>
              <a:t>This can be done prior to filing a GAL TPR Petition or as the trial approaches.</a:t>
            </a:r>
          </a:p>
          <a:p>
            <a:pPr algn="just"/>
            <a:r>
              <a:rPr lang="en-US" dirty="0" smtClean="0"/>
              <a:t>This will at least give you an idea of whether the GALP and DCF are on the same page or whether you should expect opposition from DCF and why they are opposed. If you can have a heads up about why DCF is opposed, it will be easier to overcome in trial. </a:t>
            </a:r>
            <a:endParaRPr lang="en-US" dirty="0"/>
          </a:p>
        </p:txBody>
      </p:sp>
    </p:spTree>
    <p:extLst>
      <p:ext uri="{BB962C8B-B14F-4D97-AF65-F5344CB8AC3E}">
        <p14:creationId xmlns:p14="http://schemas.microsoft.com/office/powerpoint/2010/main" val="19869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Rule of Juvenile Procedure 8.500(f) </a:t>
            </a:r>
          </a:p>
          <a:p>
            <a:pPr lvl="0" algn="just"/>
            <a:r>
              <a:rPr lang="en-US" dirty="0" smtClean="0"/>
              <a:t>Voluntary </a:t>
            </a:r>
            <a:r>
              <a:rPr lang="en-US" dirty="0"/>
              <a:t>Dismissal. The petitioner, without leave of the court, at any time before entry of an order of adjudication, may request a voluntary dismissal of the petition by serving a notice of request of dismissal on all parties or, if during a hearing, by so stating on the record. The petition shall be dismissed and the court loses jurisdiction unless another party adopts the petition within 72 hours. Unless otherwise stated, the dismissal shall be without prejudice.  </a:t>
            </a:r>
          </a:p>
          <a:p>
            <a:endParaRPr lang="en-US" dirty="0"/>
          </a:p>
        </p:txBody>
      </p:sp>
      <p:sp>
        <p:nvSpPr>
          <p:cNvPr id="3" name="Title 2"/>
          <p:cNvSpPr>
            <a:spLocks noGrp="1"/>
          </p:cNvSpPr>
          <p:nvPr>
            <p:ph type="title"/>
          </p:nvPr>
        </p:nvSpPr>
        <p:spPr/>
        <p:txBody>
          <a:bodyPr/>
          <a:lstStyle/>
          <a:p>
            <a:r>
              <a:rPr lang="en-US" dirty="0" smtClean="0"/>
              <a:t>Adopting TPR Petitions	</a:t>
            </a:r>
            <a:endParaRPr lang="en-US" dirty="0"/>
          </a:p>
        </p:txBody>
      </p:sp>
    </p:spTree>
    <p:extLst>
      <p:ext uri="{BB962C8B-B14F-4D97-AF65-F5344CB8AC3E}">
        <p14:creationId xmlns:p14="http://schemas.microsoft.com/office/powerpoint/2010/main" val="96600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en-US" dirty="0" smtClean="0"/>
              <a:t>As a general rule, if the Department dismisses their petition, never </a:t>
            </a:r>
            <a:r>
              <a:rPr lang="en-US" dirty="0"/>
              <a:t>waive </a:t>
            </a:r>
            <a:r>
              <a:rPr lang="en-US" dirty="0" smtClean="0"/>
              <a:t>the 72 hours available to you to adopt the petition. </a:t>
            </a:r>
          </a:p>
          <a:p>
            <a:pPr lvl="0" algn="just"/>
            <a:r>
              <a:rPr lang="en-US" dirty="0" smtClean="0"/>
              <a:t>When the Department dismisses a petition at a hearing, always notify the Court that the GAL will take the 72 hours to staff and make a determination as to whether to adopt the petition. </a:t>
            </a:r>
          </a:p>
          <a:p>
            <a:pPr lvl="0" algn="just"/>
            <a:r>
              <a:rPr lang="en-US" dirty="0" smtClean="0"/>
              <a:t>Immediately notify your supervising attorney of the dismissed petition, and schedule a staffing with your team. </a:t>
            </a:r>
            <a:endParaRPr lang="en-US" dirty="0"/>
          </a:p>
        </p:txBody>
      </p:sp>
      <p:sp>
        <p:nvSpPr>
          <p:cNvPr id="3" name="Title 2"/>
          <p:cNvSpPr>
            <a:spLocks noGrp="1"/>
          </p:cNvSpPr>
          <p:nvPr>
            <p:ph type="title"/>
          </p:nvPr>
        </p:nvSpPr>
        <p:spPr/>
        <p:txBody>
          <a:bodyPr/>
          <a:lstStyle/>
          <a:p>
            <a:r>
              <a:rPr lang="en-US" dirty="0" smtClean="0"/>
              <a:t>Adopting Petitions</a:t>
            </a:r>
            <a:endParaRPr lang="en-US" dirty="0"/>
          </a:p>
        </p:txBody>
      </p:sp>
    </p:spTree>
    <p:extLst>
      <p:ext uri="{BB962C8B-B14F-4D97-AF65-F5344CB8AC3E}">
        <p14:creationId xmlns:p14="http://schemas.microsoft.com/office/powerpoint/2010/main" val="3133429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§39.501(1), Florida Statutes (2016) </a:t>
            </a:r>
          </a:p>
          <a:p>
            <a:pPr lvl="0" algn="just"/>
            <a:r>
              <a:rPr lang="en-US" dirty="0" smtClean="0"/>
              <a:t>All proceedings seeking an adjudication that a child is dependent shall be initiated by the filing of a petition by an attorney for the department, </a:t>
            </a:r>
            <a:r>
              <a:rPr lang="en-US" u="sng" dirty="0" smtClean="0"/>
              <a:t>or any other person who has knowledge of the facts alleged or is informed of them and believes that they are true</a:t>
            </a:r>
            <a:r>
              <a:rPr lang="en-US" dirty="0" smtClean="0"/>
              <a:t>. </a:t>
            </a:r>
            <a:endParaRPr lang="en-US" dirty="0"/>
          </a:p>
        </p:txBody>
      </p:sp>
      <p:sp>
        <p:nvSpPr>
          <p:cNvPr id="2" name="Title 1"/>
          <p:cNvSpPr>
            <a:spLocks noGrp="1"/>
          </p:cNvSpPr>
          <p:nvPr>
            <p:ph type="title"/>
          </p:nvPr>
        </p:nvSpPr>
        <p:spPr/>
        <p:txBody>
          <a:bodyPr/>
          <a:lstStyle/>
          <a:p>
            <a:r>
              <a:rPr lang="en-US" dirty="0" smtClean="0"/>
              <a:t>Filing Petitions</a:t>
            </a:r>
            <a:endParaRPr lang="en-US" dirty="0"/>
          </a:p>
        </p:txBody>
      </p:sp>
    </p:spTree>
    <p:extLst>
      <p:ext uri="{BB962C8B-B14F-4D97-AF65-F5344CB8AC3E}">
        <p14:creationId xmlns:p14="http://schemas.microsoft.com/office/powerpoint/2010/main" val="2749945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lgn="just"/>
            <a:r>
              <a:rPr lang="en-US" dirty="0" smtClean="0"/>
              <a:t>If the Department refuses to file a TPR petition: </a:t>
            </a:r>
          </a:p>
          <a:p>
            <a:pPr lvl="1" algn="just"/>
            <a:r>
              <a:rPr lang="en-US" dirty="0" smtClean="0"/>
              <a:t>All egregious abuse cases should be staffed with your supervising attorney, </a:t>
            </a:r>
            <a:r>
              <a:rPr lang="en-US" u="sng" dirty="0" smtClean="0"/>
              <a:t>prior to disposition</a:t>
            </a:r>
            <a:r>
              <a:rPr lang="en-US" dirty="0" smtClean="0"/>
              <a:t>, to determine whether the GAL should file a TPR petition. </a:t>
            </a:r>
          </a:p>
          <a:p>
            <a:pPr lvl="1" algn="just"/>
            <a:r>
              <a:rPr lang="en-US" dirty="0" smtClean="0"/>
              <a:t>Egregious abuse cases need to be identified at Shelter and worked from Shelter as such, as your timeframes are much shorter than if filing a TPR for failed case plan. </a:t>
            </a:r>
          </a:p>
          <a:p>
            <a:pPr lvl="1" algn="just"/>
            <a:r>
              <a:rPr lang="en-US" dirty="0" smtClean="0"/>
              <a:t>Staff the case with your volunteer and CAM. </a:t>
            </a:r>
          </a:p>
          <a:p>
            <a:pPr lvl="1" algn="just"/>
            <a:r>
              <a:rPr lang="en-US" dirty="0" smtClean="0"/>
              <a:t>Your supervising attorney can also reach out to your Regional Legal Counsel and Chris Andriacchi, Esq., for additional input and trial strategies.</a:t>
            </a:r>
            <a:endParaRPr lang="en-US" dirty="0"/>
          </a:p>
          <a:p>
            <a:pPr lvl="1" algn="just"/>
            <a:r>
              <a:rPr lang="en-US" dirty="0" smtClean="0"/>
              <a:t>Do not be afraid to fight for permanency for your kids, and staff cases for possible TPR, especially if beyond a year from Shelter. </a:t>
            </a:r>
          </a:p>
          <a:p>
            <a:pPr lvl="1" algn="just"/>
            <a:endParaRPr lang="en-US" dirty="0" smtClean="0"/>
          </a:p>
          <a:p>
            <a:pPr lvl="1" algn="just"/>
            <a:endParaRPr lang="en-US" dirty="0" smtClean="0"/>
          </a:p>
        </p:txBody>
      </p:sp>
      <p:sp>
        <p:nvSpPr>
          <p:cNvPr id="3" name="Title 2"/>
          <p:cNvSpPr>
            <a:spLocks noGrp="1"/>
          </p:cNvSpPr>
          <p:nvPr>
            <p:ph type="title"/>
          </p:nvPr>
        </p:nvSpPr>
        <p:spPr/>
        <p:txBody>
          <a:bodyPr/>
          <a:lstStyle/>
          <a:p>
            <a:r>
              <a:rPr lang="en-US" dirty="0" smtClean="0"/>
              <a:t>Filing Petitions Continued</a:t>
            </a:r>
            <a:endParaRPr lang="en-US" dirty="0"/>
          </a:p>
        </p:txBody>
      </p:sp>
    </p:spTree>
    <p:extLst>
      <p:ext uri="{BB962C8B-B14F-4D97-AF65-F5344CB8AC3E}">
        <p14:creationId xmlns:p14="http://schemas.microsoft.com/office/powerpoint/2010/main" val="926009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lgn="just"/>
            <a:r>
              <a:rPr lang="en-US" dirty="0" smtClean="0"/>
              <a:t>If the GAL adopts a Dependency or TPR petition or files a petition, the dynamics at trial will be different. </a:t>
            </a:r>
          </a:p>
          <a:p>
            <a:pPr lvl="0" algn="just"/>
            <a:r>
              <a:rPr lang="en-US" dirty="0" smtClean="0"/>
              <a:t>Ensure you prepare your volunteer for cross-examination not only from parents’ attorneys, but also DCF. </a:t>
            </a:r>
          </a:p>
          <a:p>
            <a:pPr lvl="0" algn="just"/>
            <a:r>
              <a:rPr lang="en-US" dirty="0" smtClean="0"/>
              <a:t>DCF may be more aggressive with the volunteer. </a:t>
            </a:r>
          </a:p>
          <a:p>
            <a:pPr lvl="0" algn="just"/>
            <a:r>
              <a:rPr lang="en-US" dirty="0" smtClean="0"/>
              <a:t>As the petitioner, the volunteer will need to have a strong handle on the facts of the case, details, dates, and observation of the parents. </a:t>
            </a:r>
            <a:endParaRPr lang="en-US" dirty="0"/>
          </a:p>
          <a:p>
            <a:pPr lvl="0" algn="just"/>
            <a:r>
              <a:rPr lang="en-US" dirty="0" smtClean="0"/>
              <a:t>It is helpful if the volunteers also have communication with the parents. </a:t>
            </a:r>
            <a:endParaRPr lang="en-US" dirty="0"/>
          </a:p>
        </p:txBody>
      </p:sp>
      <p:sp>
        <p:nvSpPr>
          <p:cNvPr id="2" name="Title 1"/>
          <p:cNvSpPr>
            <a:spLocks noGrp="1"/>
          </p:cNvSpPr>
          <p:nvPr>
            <p:ph type="title"/>
          </p:nvPr>
        </p:nvSpPr>
        <p:spPr/>
        <p:txBody>
          <a:bodyPr>
            <a:normAutofit/>
          </a:bodyPr>
          <a:lstStyle/>
          <a:p>
            <a:r>
              <a:rPr lang="en-US" dirty="0" smtClean="0"/>
              <a:t>Prepping Your Witness</a:t>
            </a:r>
            <a:endParaRPr lang="en-US" dirty="0"/>
          </a:p>
        </p:txBody>
      </p:sp>
    </p:spTree>
    <p:extLst>
      <p:ext uri="{BB962C8B-B14F-4D97-AF65-F5344CB8AC3E}">
        <p14:creationId xmlns:p14="http://schemas.microsoft.com/office/powerpoint/2010/main" val="4122591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en-US" dirty="0" smtClean="0"/>
              <a:t>See form attached</a:t>
            </a:r>
            <a:endParaRPr lang="en-US" dirty="0"/>
          </a:p>
          <a:p>
            <a:pPr algn="just"/>
            <a:r>
              <a:rPr lang="en-US" dirty="0"/>
              <a:t>Obtain </a:t>
            </a:r>
            <a:r>
              <a:rPr lang="en-US" dirty="0" smtClean="0"/>
              <a:t>an estimated fee for testifying, </a:t>
            </a:r>
            <a:r>
              <a:rPr lang="en-US" dirty="0"/>
              <a:t>from </a:t>
            </a:r>
            <a:r>
              <a:rPr lang="en-US" dirty="0" smtClean="0"/>
              <a:t>the witness, prior to a hearing or trial.</a:t>
            </a:r>
            <a:endParaRPr lang="en-US" dirty="0"/>
          </a:p>
          <a:p>
            <a:pPr lvl="0" algn="just"/>
            <a:r>
              <a:rPr lang="en-US" dirty="0" smtClean="0"/>
              <a:t>Provide the estimate, along with the completed Request for Litigation Fund Form to your supervising attorney.</a:t>
            </a:r>
          </a:p>
          <a:p>
            <a:pPr lvl="0" algn="just"/>
            <a:r>
              <a:rPr lang="en-US" dirty="0" smtClean="0"/>
              <a:t>Upon receipt of the bill, provide the bill and the approved Request for Litigation Fund Form to your supervising attorney for payment. </a:t>
            </a:r>
            <a:endParaRPr lang="en-US" dirty="0"/>
          </a:p>
          <a:p>
            <a:endParaRPr lang="en-US" dirty="0"/>
          </a:p>
        </p:txBody>
      </p:sp>
      <p:sp>
        <p:nvSpPr>
          <p:cNvPr id="2" name="Title 1"/>
          <p:cNvSpPr>
            <a:spLocks noGrp="1"/>
          </p:cNvSpPr>
          <p:nvPr>
            <p:ph type="title"/>
          </p:nvPr>
        </p:nvSpPr>
        <p:spPr/>
        <p:txBody>
          <a:bodyPr>
            <a:normAutofit/>
          </a:bodyPr>
          <a:lstStyle/>
          <a:p>
            <a:r>
              <a:rPr lang="en-US" dirty="0" smtClean="0"/>
              <a:t>Request for Litigation Funds</a:t>
            </a:r>
            <a:endParaRPr lang="en-US" dirty="0"/>
          </a:p>
        </p:txBody>
      </p:sp>
    </p:spTree>
    <p:extLst>
      <p:ext uri="{BB962C8B-B14F-4D97-AF65-F5344CB8AC3E}">
        <p14:creationId xmlns:p14="http://schemas.microsoft.com/office/powerpoint/2010/main" val="189619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233</TotalTime>
  <Words>2236</Words>
  <Application>Microsoft Office PowerPoint</Application>
  <PresentationFormat>On-screen Show (4:3)</PresentationFormat>
  <Paragraphs>117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Common Challenges Filing and Adopting Petitions</vt:lpstr>
      <vt:lpstr>9th Circuit TOPIC OF THE MONTH – Part One</vt:lpstr>
      <vt:lpstr>Adopting Dependency Petitions</vt:lpstr>
      <vt:lpstr>Adopting TPR Petitions </vt:lpstr>
      <vt:lpstr>Adopting Petitions</vt:lpstr>
      <vt:lpstr>Filing Petitions</vt:lpstr>
      <vt:lpstr>Filing Petitions Continued</vt:lpstr>
      <vt:lpstr>Prepping Your Witness</vt:lpstr>
      <vt:lpstr>Request for Litigation Funds</vt:lpstr>
      <vt:lpstr>Request for Litigation Funds</vt:lpstr>
      <vt:lpstr>Common Pitfalls</vt:lpstr>
      <vt:lpstr>Disposition </vt:lpstr>
      <vt:lpstr>Disposition Continued </vt:lpstr>
      <vt:lpstr>Disposition Continued</vt:lpstr>
      <vt:lpstr>Disposition Continued </vt:lpstr>
      <vt:lpstr>Disposition Continued </vt:lpstr>
      <vt:lpstr>Disposition Continued</vt:lpstr>
      <vt:lpstr>9th Circuit TOPIC OF THE MONTH – Part Two</vt:lpstr>
      <vt:lpstr>Consent By Non-Appearance</vt:lpstr>
      <vt:lpstr>Consent By Non-Appearance</vt:lpstr>
      <vt:lpstr>Consent By Non-Appearance</vt:lpstr>
      <vt:lpstr>Consent By Non-Appearance</vt:lpstr>
      <vt:lpstr>Discovery and Records</vt:lpstr>
      <vt:lpstr>Discovery and Records</vt:lpstr>
      <vt:lpstr>Discovery and Records</vt:lpstr>
      <vt:lpstr>Discovery and Records</vt:lpstr>
      <vt:lpstr>Discovery and Records</vt:lpstr>
      <vt:lpstr>Prepping Your Witness</vt:lpstr>
      <vt:lpstr>Prepping Your Witness</vt:lpstr>
      <vt:lpstr>Prepping Your Witness</vt:lpstr>
      <vt:lpstr>Collaborate with DCF</vt:lpstr>
    </vt:vector>
  </TitlesOfParts>
  <Company>GAL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OF THE MONTH</dc:title>
  <dc:creator>brittany.rutan</dc:creator>
  <cp:lastModifiedBy>Thomasina Moore</cp:lastModifiedBy>
  <cp:revision>49</cp:revision>
  <cp:lastPrinted>2016-08-18T21:36:50Z</cp:lastPrinted>
  <dcterms:created xsi:type="dcterms:W3CDTF">2016-08-11T20:08:58Z</dcterms:created>
  <dcterms:modified xsi:type="dcterms:W3CDTF">2016-08-19T12:38:55Z</dcterms:modified>
</cp:coreProperties>
</file>