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08" r:id="rId1"/>
  </p:sldMasterIdLst>
  <p:notesMasterIdLst>
    <p:notesMasterId r:id="rId37"/>
  </p:notesMasterIdLst>
  <p:sldIdLst>
    <p:sldId id="256" r:id="rId2"/>
    <p:sldId id="260" r:id="rId3"/>
    <p:sldId id="261" r:id="rId4"/>
    <p:sldId id="267" r:id="rId5"/>
    <p:sldId id="269" r:id="rId6"/>
    <p:sldId id="264" r:id="rId7"/>
    <p:sldId id="262" r:id="rId8"/>
    <p:sldId id="268" r:id="rId9"/>
    <p:sldId id="289" r:id="rId10"/>
    <p:sldId id="290" r:id="rId11"/>
    <p:sldId id="257" r:id="rId12"/>
    <p:sldId id="258" r:id="rId13"/>
    <p:sldId id="291" r:id="rId14"/>
    <p:sldId id="270" r:id="rId15"/>
    <p:sldId id="271" r:id="rId16"/>
    <p:sldId id="281" r:id="rId17"/>
    <p:sldId id="282" r:id="rId18"/>
    <p:sldId id="279" r:id="rId19"/>
    <p:sldId id="284" r:id="rId20"/>
    <p:sldId id="285" r:id="rId21"/>
    <p:sldId id="292" r:id="rId22"/>
    <p:sldId id="272" r:id="rId23"/>
    <p:sldId id="273" r:id="rId24"/>
    <p:sldId id="274" r:id="rId25"/>
    <p:sldId id="275" r:id="rId26"/>
    <p:sldId id="277" r:id="rId27"/>
    <p:sldId id="286" r:id="rId28"/>
    <p:sldId id="293" r:id="rId29"/>
    <p:sldId id="276" r:id="rId30"/>
    <p:sldId id="287" r:id="rId31"/>
    <p:sldId id="288" r:id="rId32"/>
    <p:sldId id="280" r:id="rId33"/>
    <p:sldId id="294" r:id="rId34"/>
    <p:sldId id="295" r:id="rId35"/>
    <p:sldId id="29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Kelly" initials="KK" lastIdx="1" clrIdx="0">
    <p:extLst>
      <p:ext uri="{19B8F6BF-5375-455C-9EA6-DF929625EA0E}">
        <p15:presenceInfo xmlns:p15="http://schemas.microsoft.com/office/powerpoint/2012/main" userId="S-1-12-1-960310977-1135643024-3588362662-4936657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7" autoAdjust="0"/>
    <p:restoredTop sz="94660"/>
  </p:normalViewPr>
  <p:slideViewPr>
    <p:cSldViewPr snapToGrid="0">
      <p:cViewPr varScale="1">
        <p:scale>
          <a:sx n="88" d="100"/>
          <a:sy n="88" d="100"/>
        </p:scale>
        <p:origin x="26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1-12T17:12:09.116" idx="1">
    <p:pos x="536" y="990"/>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CE9CC-1DDF-4928-9164-4BD101CEF4B4}" type="datetimeFigureOut">
              <a:rPr lang="en-US" smtClean="0"/>
              <a:t>11/14/2017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450B11-AABE-4706-A54E-80E3976166F9}" type="slidenum">
              <a:rPr lang="en-US" smtClean="0"/>
              <a:t>‹#›</a:t>
            </a:fld>
            <a:endParaRPr lang="en-US"/>
          </a:p>
        </p:txBody>
      </p:sp>
    </p:spTree>
    <p:extLst>
      <p:ext uri="{BB962C8B-B14F-4D97-AF65-F5344CB8AC3E}">
        <p14:creationId xmlns:p14="http://schemas.microsoft.com/office/powerpoint/2010/main" val="2963189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3F7EB487-5617-4C11-B727-22FF2FFC407F}" type="datetime1">
              <a:rPr lang="en-US" smtClean="0"/>
              <a:t>11/14/2017</a:t>
            </a:fld>
            <a:endParaRPr lang="en-US" dirty="0"/>
          </a:p>
        </p:txBody>
      </p:sp>
      <p:sp>
        <p:nvSpPr>
          <p:cNvPr id="17" name="Footer Placeholder 16"/>
          <p:cNvSpPr>
            <a:spLocks noGrp="1"/>
          </p:cNvSpPr>
          <p:nvPr>
            <p:ph type="ftr" sz="quarter" idx="11"/>
          </p:nvPr>
        </p:nvSpPr>
        <p:spPr/>
        <p:txBody>
          <a:bodyPr/>
          <a:lstStyle/>
          <a:p>
            <a:r>
              <a:rPr lang="en-US"/>
              <a:t>Community Legal Services of Mid-Florida</a:t>
            </a:r>
            <a:endParaRPr lang="en-US" dirty="0"/>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8A7A6979-0714-4377-B894-6BE4C2D6E202}" type="slidenum">
              <a:rPr lang="en-US" smtClean="0"/>
              <a:pPr/>
              <a:t>‹#›</a:t>
            </a:fld>
            <a:endParaRPr lang="en-US" dirty="0"/>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174764847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2838BC2-18E6-4081-81B8-50B0ECBC8542}" type="datetime1">
              <a:rPr lang="en-US" smtClean="0"/>
              <a:t>11/14/2017</a:t>
            </a:fld>
            <a:endParaRPr lang="en-US" dirty="0"/>
          </a:p>
        </p:txBody>
      </p:sp>
      <p:sp>
        <p:nvSpPr>
          <p:cNvPr id="5" name="Footer Placeholder 4"/>
          <p:cNvSpPr>
            <a:spLocks noGrp="1"/>
          </p:cNvSpPr>
          <p:nvPr>
            <p:ph type="ftr" sz="quarter" idx="11"/>
          </p:nvPr>
        </p:nvSpPr>
        <p:spPr/>
        <p:txBody>
          <a:bodyPr/>
          <a:lstStyle/>
          <a:p>
            <a:r>
              <a:rPr lang="en-US"/>
              <a:t>Community Legal Services of Mid-Florida</a:t>
            </a:r>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51735332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9221216" y="3009902"/>
            <a:ext cx="609600" cy="441325"/>
          </a:xfrm>
        </p:spPr>
        <p:txBody>
          <a:bodyPr/>
          <a:lstStyle/>
          <a:p>
            <a:fld id="{8A7A6979-0714-4377-B894-6BE4C2D6E202}" type="slidenum">
              <a:rPr lang="en-US" smtClean="0"/>
              <a:t>‹#›</a:t>
            </a:fld>
            <a:endParaRPr lang="en-US" dirty="0"/>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4C247E-86DB-480B-A5AD-A8CAD2C1C682}" type="datetime1">
              <a:rPr lang="en-US" smtClean="0"/>
              <a:t>11/14/2017</a:t>
            </a:fld>
            <a:endParaRPr lang="en-US" dirty="0"/>
          </a:p>
        </p:txBody>
      </p:sp>
      <p:sp>
        <p:nvSpPr>
          <p:cNvPr id="5" name="Footer Placeholder 4"/>
          <p:cNvSpPr>
            <a:spLocks noGrp="1"/>
          </p:cNvSpPr>
          <p:nvPr>
            <p:ph type="ftr" sz="quarter" idx="11"/>
          </p:nvPr>
        </p:nvSpPr>
        <p:spPr/>
        <p:txBody>
          <a:bodyPr/>
          <a:lstStyle/>
          <a:p>
            <a:r>
              <a:rPr lang="en-US"/>
              <a:t>Community Legal Services of Mid-Florida</a:t>
            </a:r>
            <a:endParaRPr lang="en-US" dirty="0"/>
          </a:p>
        </p:txBody>
      </p:sp>
      <p:sp>
        <p:nvSpPr>
          <p:cNvPr id="2" name="Vertical Title 1"/>
          <p:cNvSpPr>
            <a:spLocks noGrp="1"/>
          </p:cNvSpPr>
          <p:nvPr>
            <p:ph type="title" orient="vert"/>
          </p:nvPr>
        </p:nvSpPr>
        <p:spPr>
          <a:xfrm>
            <a:off x="9855200" y="304802"/>
            <a:ext cx="1930400" cy="5851525"/>
          </a:xfrm>
        </p:spPr>
        <p:txBody>
          <a:bodyPr vert="eaVert"/>
          <a:lstStyle/>
          <a:p>
            <a:r>
              <a:rPr kumimoji="0" lang="en-US"/>
              <a:t>Click to edit Master title style</a:t>
            </a:r>
          </a:p>
        </p:txBody>
      </p:sp>
    </p:spTree>
    <p:extLst>
      <p:ext uri="{BB962C8B-B14F-4D97-AF65-F5344CB8AC3E}">
        <p14:creationId xmlns:p14="http://schemas.microsoft.com/office/powerpoint/2010/main" val="98042275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16C601BB-8E1E-41BE-8385-BA57ED2787E9}" type="datetime1">
              <a:rPr lang="en-US" smtClean="0"/>
              <a:t>11/14/2017</a:t>
            </a:fld>
            <a:endParaRPr lang="en-US" dirty="0"/>
          </a:p>
        </p:txBody>
      </p:sp>
      <p:sp>
        <p:nvSpPr>
          <p:cNvPr id="5" name="Footer Placeholder 4"/>
          <p:cNvSpPr>
            <a:spLocks noGrp="1"/>
          </p:cNvSpPr>
          <p:nvPr>
            <p:ph type="ftr" sz="quarter" idx="11"/>
          </p:nvPr>
        </p:nvSpPr>
        <p:spPr/>
        <p:txBody>
          <a:bodyPr/>
          <a:lstStyle/>
          <a:p>
            <a:r>
              <a:rPr lang="en-US"/>
              <a:t>Community Legal Services of Mid-Florida</a:t>
            </a:r>
            <a:endParaRPr lang="en-US" dirty="0"/>
          </a:p>
        </p:txBody>
      </p:sp>
      <p:sp>
        <p:nvSpPr>
          <p:cNvPr id="6" name="Slide Number Placeholder 5"/>
          <p:cNvSpPr>
            <a:spLocks noGrp="1"/>
          </p:cNvSpPr>
          <p:nvPr>
            <p:ph type="sldNum" sz="quarter" idx="12"/>
          </p:nvPr>
        </p:nvSpPr>
        <p:spPr>
          <a:xfrm>
            <a:off x="5815584" y="1026373"/>
            <a:ext cx="609600" cy="441325"/>
          </a:xfrm>
        </p:spPr>
        <p:txBody>
          <a:bodyPr/>
          <a:lstStyle/>
          <a:p>
            <a:fld id="{8A7A6979-0714-4377-B894-6BE4C2D6E202}" type="slidenum">
              <a:rPr lang="en-US" smtClean="0"/>
              <a:pPr/>
              <a:t>‹#›</a:t>
            </a:fld>
            <a:endParaRPr lang="en-US" dirty="0"/>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87448843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Footer Placeholder 4"/>
          <p:cNvSpPr>
            <a:spLocks noGrp="1"/>
          </p:cNvSpPr>
          <p:nvPr>
            <p:ph type="ftr" sz="quarter" idx="11"/>
          </p:nvPr>
        </p:nvSpPr>
        <p:spPr/>
        <p:txBody>
          <a:bodyPr/>
          <a:lstStyle/>
          <a:p>
            <a:r>
              <a:rPr lang="en-US"/>
              <a:t>Community Legal Services of Mid-Florida</a:t>
            </a:r>
            <a:endParaRPr lang="en-US" dirty="0"/>
          </a:p>
        </p:txBody>
      </p:sp>
      <p:sp>
        <p:nvSpPr>
          <p:cNvPr id="4" name="Date Placeholder 3"/>
          <p:cNvSpPr>
            <a:spLocks noGrp="1"/>
          </p:cNvSpPr>
          <p:nvPr>
            <p:ph type="dt" sz="half" idx="10"/>
          </p:nvPr>
        </p:nvSpPr>
        <p:spPr/>
        <p:txBody>
          <a:bodyPr/>
          <a:lstStyle/>
          <a:p>
            <a:fld id="{C99B56BC-B374-4116-8150-E10F7D3A915C}" type="datetime1">
              <a:rPr lang="en-US" smtClean="0"/>
              <a:t>11/14/2017</a:t>
            </a:fld>
            <a:endParaRPr lang="en-US" dirty="0"/>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8A7A6979-0714-4377-B894-6BE4C2D6E202}" type="slidenum">
              <a:rPr lang="en-US" smtClean="0"/>
              <a:pPr/>
              <a:t>‹#›</a:t>
            </a:fld>
            <a:endParaRPr lang="en-US" dirty="0"/>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398037482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a:t>Click to edit Master title style</a:t>
            </a:r>
          </a:p>
        </p:txBody>
      </p:sp>
      <p:sp>
        <p:nvSpPr>
          <p:cNvPr id="5" name="Date Placeholder 4"/>
          <p:cNvSpPr>
            <a:spLocks noGrp="1"/>
          </p:cNvSpPr>
          <p:nvPr>
            <p:ph type="dt" sz="half" idx="10"/>
          </p:nvPr>
        </p:nvSpPr>
        <p:spPr>
          <a:xfrm>
            <a:off x="7721600" y="6409944"/>
            <a:ext cx="4059936" cy="365760"/>
          </a:xfrm>
        </p:spPr>
        <p:txBody>
          <a:bodyPr/>
          <a:lstStyle/>
          <a:p>
            <a:fld id="{D8B08812-625D-46E6-ABD3-50C692284E9D}" type="datetime1">
              <a:rPr lang="en-US" smtClean="0"/>
              <a:t>11/14/2017</a:t>
            </a:fld>
            <a:endParaRPr lang="en-US" dirty="0"/>
          </a:p>
        </p:txBody>
      </p:sp>
      <p:sp>
        <p:nvSpPr>
          <p:cNvPr id="6" name="Footer Placeholder 5"/>
          <p:cNvSpPr>
            <a:spLocks noGrp="1"/>
          </p:cNvSpPr>
          <p:nvPr>
            <p:ph type="ftr" sz="quarter" idx="11"/>
          </p:nvPr>
        </p:nvSpPr>
        <p:spPr/>
        <p:txBody>
          <a:bodyPr/>
          <a:lstStyle/>
          <a:p>
            <a:r>
              <a:rPr lang="en-US"/>
              <a:t>Community Legal Services of Mid-Florida</a:t>
            </a:r>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54153445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7" name="Date Placeholder 6"/>
          <p:cNvSpPr>
            <a:spLocks noGrp="1"/>
          </p:cNvSpPr>
          <p:nvPr>
            <p:ph type="dt" sz="half" idx="10"/>
          </p:nvPr>
        </p:nvSpPr>
        <p:spPr/>
        <p:txBody>
          <a:bodyPr/>
          <a:lstStyle/>
          <a:p>
            <a:fld id="{DD341CA2-A8C4-40AE-B77A-A5E4BEACAE3F}" type="datetime1">
              <a:rPr lang="en-US" smtClean="0"/>
              <a:t>11/14/2017</a:t>
            </a:fld>
            <a:endParaRPr lang="en-US" dirty="0"/>
          </a:p>
        </p:txBody>
      </p:sp>
      <p:sp>
        <p:nvSpPr>
          <p:cNvPr id="8" name="Footer Placeholder 7"/>
          <p:cNvSpPr>
            <a:spLocks noGrp="1"/>
          </p:cNvSpPr>
          <p:nvPr>
            <p:ph type="ftr" sz="quarter" idx="11"/>
          </p:nvPr>
        </p:nvSpPr>
        <p:spPr>
          <a:xfrm>
            <a:off x="406400" y="6409944"/>
            <a:ext cx="4775200" cy="365760"/>
          </a:xfrm>
        </p:spPr>
        <p:txBody>
          <a:bodyPr/>
          <a:lstStyle/>
          <a:p>
            <a:r>
              <a:rPr lang="en-US"/>
              <a:t>Community Legal Services of Mid-Florida</a:t>
            </a:r>
            <a:endParaRPr lang="en-US" dirty="0"/>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8A7A6979-0714-4377-B894-6BE4C2D6E202}" type="slidenum">
              <a:rPr lang="en-US" smtClean="0"/>
              <a:t>‹#›</a:t>
            </a:fld>
            <a:endParaRPr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427319957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7086561-8E60-463A-9D01-CEA7F5A5D58C}" type="datetime1">
              <a:rPr lang="en-US" smtClean="0"/>
              <a:t>11/14/2017</a:t>
            </a:fld>
            <a:endParaRPr lang="en-US" dirty="0"/>
          </a:p>
        </p:txBody>
      </p:sp>
      <p:sp>
        <p:nvSpPr>
          <p:cNvPr id="4" name="Footer Placeholder 3"/>
          <p:cNvSpPr>
            <a:spLocks noGrp="1"/>
          </p:cNvSpPr>
          <p:nvPr>
            <p:ph type="ftr" sz="quarter" idx="11"/>
          </p:nvPr>
        </p:nvSpPr>
        <p:spPr/>
        <p:txBody>
          <a:bodyPr/>
          <a:lstStyle/>
          <a:p>
            <a:r>
              <a:rPr lang="en-US"/>
              <a:t>Community Legal Services of Mid-Florida</a:t>
            </a:r>
            <a:endParaRPr lang="en-US" dirty="0"/>
          </a:p>
        </p:txBody>
      </p:sp>
      <p:sp>
        <p:nvSpPr>
          <p:cNvPr id="5" name="Slide Number Placeholder 4"/>
          <p:cNvSpPr>
            <a:spLocks noGrp="1"/>
          </p:cNvSpPr>
          <p:nvPr>
            <p:ph type="sldNum" sz="quarter" idx="12"/>
          </p:nvPr>
        </p:nvSpPr>
        <p:spPr>
          <a:xfrm>
            <a:off x="5791200" y="1036021"/>
            <a:ext cx="609600" cy="441325"/>
          </a:xfrm>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76050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 name="Date Placeholder 1"/>
          <p:cNvSpPr>
            <a:spLocks noGrp="1"/>
          </p:cNvSpPr>
          <p:nvPr>
            <p:ph type="dt" sz="half" idx="10"/>
          </p:nvPr>
        </p:nvSpPr>
        <p:spPr/>
        <p:txBody>
          <a:bodyPr/>
          <a:lstStyle/>
          <a:p>
            <a:fld id="{255B30A8-2615-483B-ABA4-7EA7B9A47900}" type="datetime1">
              <a:rPr lang="en-US" smtClean="0"/>
              <a:t>11/14/2017</a:t>
            </a:fld>
            <a:endParaRPr lang="en-US" dirty="0"/>
          </a:p>
        </p:txBody>
      </p:sp>
      <p:sp>
        <p:nvSpPr>
          <p:cNvPr id="3" name="Footer Placeholder 2"/>
          <p:cNvSpPr>
            <a:spLocks noGrp="1"/>
          </p:cNvSpPr>
          <p:nvPr>
            <p:ph type="ftr" sz="quarter" idx="11"/>
          </p:nvPr>
        </p:nvSpPr>
        <p:spPr/>
        <p:txBody>
          <a:bodyPr/>
          <a:lstStyle/>
          <a:p>
            <a:r>
              <a:rPr lang="en-US"/>
              <a:t>Community Legal Services of Mid-Florida</a:t>
            </a:r>
            <a:endParaRPr lang="en-US" dirty="0"/>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8A7A6979-0714-4377-B894-6BE4C2D6E202}" type="slidenum">
              <a:rPr lang="en-US" smtClean="0"/>
              <a:t>‹#›</a:t>
            </a:fld>
            <a:endParaRPr lang="en-US" dirty="0"/>
          </a:p>
        </p:txBody>
      </p:sp>
    </p:spTree>
    <p:extLst>
      <p:ext uri="{BB962C8B-B14F-4D97-AF65-F5344CB8AC3E}">
        <p14:creationId xmlns:p14="http://schemas.microsoft.com/office/powerpoint/2010/main" val="266088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8A7A6979-0714-4377-B894-6BE4C2D6E202}" type="slidenum">
              <a:rPr lang="en-US" smtClean="0"/>
              <a:t>‹#›</a:t>
            </a:fld>
            <a:endParaRPr lang="en-US" dirty="0"/>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Date Placeholder 4"/>
          <p:cNvSpPr>
            <a:spLocks noGrp="1"/>
          </p:cNvSpPr>
          <p:nvPr>
            <p:ph type="dt" sz="half" idx="10"/>
          </p:nvPr>
        </p:nvSpPr>
        <p:spPr/>
        <p:txBody>
          <a:bodyPr/>
          <a:lstStyle/>
          <a:p>
            <a:fld id="{34175294-C968-4481-B882-8E400D473CB4}" type="datetime1">
              <a:rPr lang="en-US" smtClean="0"/>
              <a:t>11/14/2017</a:t>
            </a:fld>
            <a:endParaRPr lang="en-US" dirty="0"/>
          </a:p>
        </p:txBody>
      </p:sp>
      <p:sp>
        <p:nvSpPr>
          <p:cNvPr id="6" name="Footer Placeholder 5"/>
          <p:cNvSpPr>
            <a:spLocks noGrp="1"/>
          </p:cNvSpPr>
          <p:nvPr>
            <p:ph type="ftr" sz="quarter" idx="11"/>
          </p:nvPr>
        </p:nvSpPr>
        <p:spPr>
          <a:xfrm>
            <a:off x="402336" y="6410848"/>
            <a:ext cx="4511040" cy="365760"/>
          </a:xfrm>
        </p:spPr>
        <p:txBody>
          <a:bodyPr/>
          <a:lstStyle/>
          <a:p>
            <a:r>
              <a:rPr lang="en-US"/>
              <a:t>Community Legal Services of Mid-Florida</a:t>
            </a:r>
            <a:endParaRPr lang="en-US" dirty="0"/>
          </a:p>
        </p:txBody>
      </p:sp>
    </p:spTree>
    <p:extLst>
      <p:ext uri="{BB962C8B-B14F-4D97-AF65-F5344CB8AC3E}">
        <p14:creationId xmlns:p14="http://schemas.microsoft.com/office/powerpoint/2010/main" val="108165111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ide Number Placeholder 6"/>
          <p:cNvSpPr>
            <a:spLocks noGrp="1"/>
          </p:cNvSpPr>
          <p:nvPr>
            <p:ph type="sldNum" sz="quarter" idx="12"/>
          </p:nvPr>
        </p:nvSpPr>
        <p:spPr>
          <a:xfrm>
            <a:off x="1828800" y="312739"/>
            <a:ext cx="609600" cy="441325"/>
          </a:xfrm>
        </p:spPr>
        <p:txBody>
          <a:bodyPr/>
          <a:lstStyle/>
          <a:p>
            <a:fld id="{8A7A6979-0714-4377-B894-6BE4C2D6E202}" type="slidenum">
              <a:rPr lang="en-US" smtClean="0"/>
              <a:t>‹#›</a:t>
            </a:fld>
            <a:endParaRPr lang="en-US" dirty="0"/>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Date Placeholder 4"/>
          <p:cNvSpPr>
            <a:spLocks noGrp="1"/>
          </p:cNvSpPr>
          <p:nvPr>
            <p:ph type="dt" sz="half" idx="10"/>
          </p:nvPr>
        </p:nvSpPr>
        <p:spPr>
          <a:xfrm>
            <a:off x="7717536" y="6404984"/>
            <a:ext cx="4059936" cy="365760"/>
          </a:xfrm>
        </p:spPr>
        <p:txBody>
          <a:bodyPr/>
          <a:lstStyle/>
          <a:p>
            <a:fld id="{1F98DC4D-CDBE-4C7B-B561-D018E817D213}" type="datetime1">
              <a:rPr lang="en-US" smtClean="0"/>
              <a:t>11/14/2017</a:t>
            </a:fld>
            <a:endParaRPr lang="en-US" dirty="0"/>
          </a:p>
        </p:txBody>
      </p:sp>
      <p:sp>
        <p:nvSpPr>
          <p:cNvPr id="6" name="Footer Placeholder 5"/>
          <p:cNvSpPr>
            <a:spLocks noGrp="1"/>
          </p:cNvSpPr>
          <p:nvPr>
            <p:ph type="ftr" sz="quarter" idx="11"/>
          </p:nvPr>
        </p:nvSpPr>
        <p:spPr>
          <a:xfrm>
            <a:off x="402336" y="6410848"/>
            <a:ext cx="4779264" cy="365760"/>
          </a:xfrm>
        </p:spPr>
        <p:txBody>
          <a:bodyPr/>
          <a:lstStyle/>
          <a:p>
            <a:r>
              <a:rPr lang="en-US"/>
              <a:t>Community Legal Services of Mid-Florida</a:t>
            </a:r>
            <a:endParaRPr lang="en-US" dirty="0"/>
          </a:p>
        </p:txBody>
      </p:sp>
    </p:spTree>
    <p:extLst>
      <p:ext uri="{BB962C8B-B14F-4D97-AF65-F5344CB8AC3E}">
        <p14:creationId xmlns:p14="http://schemas.microsoft.com/office/powerpoint/2010/main" val="859176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9D6985BF-F4CF-4747-A19D-FFC152A69EF8}" type="datetime1">
              <a:rPr lang="en-US" smtClean="0"/>
              <a:t>11/14/2017</a:t>
            </a:fld>
            <a:endParaRPr lang="en-US" dirty="0"/>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r>
              <a:rPr lang="en-US"/>
              <a:t>Community Legal Services of Mid-Florida</a:t>
            </a:r>
            <a:endParaRPr lang="en-US" dirty="0"/>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A7A6979-0714-4377-B894-6BE4C2D6E202}" type="slidenum">
              <a:rPr lang="en-US" smtClean="0"/>
              <a:pPr/>
              <a:t>‹#›</a:t>
            </a:fld>
            <a:endParaRPr lang="en-US" dirty="0"/>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125704063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mailto:training@gal.fl.gov" TargetMode="External"/><Relationship Id="rId2" Type="http://schemas.openxmlformats.org/officeDocument/2006/relationships/hyperlink" Target="mailto:edu.advocacy@gal.fl.gov"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EA6F7C86-9C01-4CAB-8EAC-FB5D045D6B9C}"/>
              </a:ext>
            </a:extLst>
          </p:cNvPr>
          <p:cNvSpPr>
            <a:spLocks noGrp="1"/>
          </p:cNvSpPr>
          <p:nvPr>
            <p:ph type="subTitle" idx="1"/>
          </p:nvPr>
        </p:nvSpPr>
        <p:spPr/>
        <p:txBody>
          <a:bodyPr/>
          <a:lstStyle/>
          <a:p>
            <a:endParaRPr lang="en-US" dirty="0"/>
          </a:p>
          <a:p>
            <a:endParaRPr lang="en-US" sz="2000" dirty="0"/>
          </a:p>
          <a:p>
            <a:r>
              <a:rPr lang="en-US" sz="2000" dirty="0"/>
              <a:t>Making a difference to </a:t>
            </a:r>
          </a:p>
          <a:p>
            <a:r>
              <a:rPr lang="en-US" sz="2000" dirty="0"/>
              <a:t>Keep kids in school and out of prison</a:t>
            </a:r>
          </a:p>
        </p:txBody>
      </p:sp>
      <p:sp>
        <p:nvSpPr>
          <p:cNvPr id="6" name="Footer Placeholder 5">
            <a:extLst>
              <a:ext uri="{FF2B5EF4-FFF2-40B4-BE49-F238E27FC236}">
                <a16:creationId xmlns:a16="http://schemas.microsoft.com/office/drawing/2014/main" id="{C9684FF8-A717-42F6-8749-6C266853FF98}"/>
              </a:ext>
            </a:extLst>
          </p:cNvPr>
          <p:cNvSpPr>
            <a:spLocks noGrp="1"/>
          </p:cNvSpPr>
          <p:nvPr>
            <p:ph type="ftr" sz="quarter" idx="11"/>
          </p:nvPr>
        </p:nvSpPr>
        <p:spPr/>
        <p:txBody>
          <a:bodyPr/>
          <a:lstStyle/>
          <a:p>
            <a:r>
              <a:rPr lang="en-US"/>
              <a:t>Community Legal Services of Mid-Florida</a:t>
            </a:r>
            <a:endParaRPr lang="en-US" dirty="0"/>
          </a:p>
        </p:txBody>
      </p:sp>
      <p:sp>
        <p:nvSpPr>
          <p:cNvPr id="7" name="Slide Number Placeholder 6">
            <a:extLst>
              <a:ext uri="{FF2B5EF4-FFF2-40B4-BE49-F238E27FC236}">
                <a16:creationId xmlns:a16="http://schemas.microsoft.com/office/drawing/2014/main" id="{AEC12124-2E0E-49B0-9165-D879AD64338B}"/>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8" name="Title 7">
            <a:extLst>
              <a:ext uri="{FF2B5EF4-FFF2-40B4-BE49-F238E27FC236}">
                <a16:creationId xmlns:a16="http://schemas.microsoft.com/office/drawing/2014/main" id="{588044B7-4386-4873-ADE6-13D8FAE2F2F7}"/>
              </a:ext>
            </a:extLst>
          </p:cNvPr>
          <p:cNvSpPr>
            <a:spLocks noGrp="1"/>
          </p:cNvSpPr>
          <p:nvPr>
            <p:ph type="ctrTitle"/>
          </p:nvPr>
        </p:nvSpPr>
        <p:spPr/>
        <p:txBody>
          <a:bodyPr>
            <a:noAutofit/>
          </a:bodyPr>
          <a:lstStyle/>
          <a:p>
            <a:r>
              <a:rPr lang="en-US" sz="5700" dirty="0"/>
              <a:t>The School-to-Prison-Pipeline</a:t>
            </a:r>
          </a:p>
        </p:txBody>
      </p:sp>
    </p:spTree>
    <p:extLst>
      <p:ext uri="{BB962C8B-B14F-4D97-AF65-F5344CB8AC3E}">
        <p14:creationId xmlns:p14="http://schemas.microsoft.com/office/powerpoint/2010/main" val="4194559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E9D94AE-4624-4903-A53C-A43F9EB6E593}"/>
              </a:ext>
            </a:extLst>
          </p:cNvPr>
          <p:cNvSpPr>
            <a:spLocks noGrp="1"/>
          </p:cNvSpPr>
          <p:nvPr>
            <p:ph type="subTitle" idx="1"/>
          </p:nvPr>
        </p:nvSpPr>
        <p:spPr/>
        <p:txBody>
          <a:bodyPr>
            <a:noAutofit/>
          </a:bodyPr>
          <a:lstStyle/>
          <a:p>
            <a:r>
              <a:rPr lang="en-US" sz="3600" dirty="0">
                <a:solidFill>
                  <a:schemeClr val="tx1"/>
                </a:solidFill>
              </a:rPr>
              <a:t>but what the heck is the school-to-prison pipeline and what does it have to do with me?</a:t>
            </a:r>
          </a:p>
        </p:txBody>
      </p:sp>
      <p:sp>
        <p:nvSpPr>
          <p:cNvPr id="3" name="Title 2">
            <a:extLst>
              <a:ext uri="{FF2B5EF4-FFF2-40B4-BE49-F238E27FC236}">
                <a16:creationId xmlns:a16="http://schemas.microsoft.com/office/drawing/2014/main" id="{A3E25682-406C-4493-AC60-7C444166E9E5}"/>
              </a:ext>
            </a:extLst>
          </p:cNvPr>
          <p:cNvSpPr>
            <a:spLocks noGrp="1"/>
          </p:cNvSpPr>
          <p:nvPr>
            <p:ph type="ctrTitle"/>
          </p:nvPr>
        </p:nvSpPr>
        <p:spPr/>
        <p:txBody>
          <a:bodyPr/>
          <a:lstStyle/>
          <a:p>
            <a:r>
              <a:rPr lang="en-US" dirty="0"/>
              <a:t>So, we know that kids are being arrested in large numbers…</a:t>
            </a:r>
          </a:p>
        </p:txBody>
      </p:sp>
    </p:spTree>
    <p:extLst>
      <p:ext uri="{BB962C8B-B14F-4D97-AF65-F5344CB8AC3E}">
        <p14:creationId xmlns:p14="http://schemas.microsoft.com/office/powerpoint/2010/main" val="987959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653F77-614B-4B57-8EEC-824C8DD93CE0}"/>
              </a:ext>
            </a:extLst>
          </p:cNvPr>
          <p:cNvSpPr>
            <a:spLocks noGrp="1"/>
          </p:cNvSpPr>
          <p:nvPr>
            <p:ph type="title"/>
          </p:nvPr>
        </p:nvSpPr>
        <p:spPr/>
        <p:txBody>
          <a:bodyPr/>
          <a:lstStyle/>
          <a:p>
            <a:r>
              <a:rPr lang="en-US" dirty="0">
                <a:solidFill>
                  <a:schemeClr val="accent1"/>
                </a:solidFill>
              </a:rPr>
              <a:t>The School-to-Prison-Pipeline</a:t>
            </a:r>
          </a:p>
        </p:txBody>
      </p:sp>
      <p:sp>
        <p:nvSpPr>
          <p:cNvPr id="3" name="Footer Placeholder 2">
            <a:extLst>
              <a:ext uri="{FF2B5EF4-FFF2-40B4-BE49-F238E27FC236}">
                <a16:creationId xmlns:a16="http://schemas.microsoft.com/office/drawing/2014/main" id="{1DFC959A-5DC5-405F-95E4-CD5CA33FD287}"/>
              </a:ext>
            </a:extLst>
          </p:cNvPr>
          <p:cNvSpPr>
            <a:spLocks noGrp="1"/>
          </p:cNvSpPr>
          <p:nvPr>
            <p:ph type="ftr" sz="quarter" idx="11"/>
          </p:nvPr>
        </p:nvSpPr>
        <p:spPr/>
        <p:txBody>
          <a:bodyPr/>
          <a:lstStyle/>
          <a:p>
            <a:r>
              <a:rPr lang="en-US"/>
              <a:t>Community Legal Services of Mid-Florida</a:t>
            </a:r>
            <a:endParaRPr lang="en-US" dirty="0"/>
          </a:p>
        </p:txBody>
      </p:sp>
      <p:sp>
        <p:nvSpPr>
          <p:cNvPr id="4" name="Slide Number Placeholder 3">
            <a:extLst>
              <a:ext uri="{FF2B5EF4-FFF2-40B4-BE49-F238E27FC236}">
                <a16:creationId xmlns:a16="http://schemas.microsoft.com/office/drawing/2014/main" id="{E3177AC1-2607-418C-8E3B-916031D06672}"/>
              </a:ext>
            </a:extLst>
          </p:cNvPr>
          <p:cNvSpPr>
            <a:spLocks noGrp="1"/>
          </p:cNvSpPr>
          <p:nvPr>
            <p:ph type="sldNum" sz="quarter" idx="12"/>
          </p:nvPr>
        </p:nvSpPr>
        <p:spPr/>
        <p:txBody>
          <a:bodyPr/>
          <a:lstStyle/>
          <a:p>
            <a:fld id="{8A7A6979-0714-4377-B894-6BE4C2D6E202}" type="slidenum">
              <a:rPr lang="en-US" smtClean="0"/>
              <a:pPr/>
              <a:t>11</a:t>
            </a:fld>
            <a:endParaRPr lang="en-US" dirty="0"/>
          </a:p>
        </p:txBody>
      </p:sp>
      <p:sp>
        <p:nvSpPr>
          <p:cNvPr id="7" name="Content Placeholder 6">
            <a:extLst>
              <a:ext uri="{FF2B5EF4-FFF2-40B4-BE49-F238E27FC236}">
                <a16:creationId xmlns:a16="http://schemas.microsoft.com/office/drawing/2014/main" id="{8104EDFB-D76D-4D7C-81A6-9E107237434C}"/>
              </a:ext>
            </a:extLst>
          </p:cNvPr>
          <p:cNvSpPr>
            <a:spLocks noGrp="1"/>
          </p:cNvSpPr>
          <p:nvPr>
            <p:ph sz="quarter" idx="1"/>
          </p:nvPr>
        </p:nvSpPr>
        <p:spPr/>
        <p:txBody>
          <a:bodyPr>
            <a:normAutofit fontScale="92500" lnSpcReduction="10000"/>
          </a:bodyPr>
          <a:lstStyle/>
          <a:p>
            <a:endParaRPr lang="en-US" sz="4000" dirty="0"/>
          </a:p>
          <a:p>
            <a:r>
              <a:rPr lang="en-US" sz="4000" dirty="0"/>
              <a:t>The School-to-Prison Pipeline is a metaphor for a widely known set of dynamics that push students from school into prison each year.  </a:t>
            </a:r>
          </a:p>
          <a:p>
            <a:r>
              <a:rPr lang="en-US" sz="4000" dirty="0"/>
              <a:t>Kids in Dependency are particularly vulnerable to these dynamics</a:t>
            </a:r>
          </a:p>
          <a:p>
            <a:r>
              <a:rPr lang="en-US" sz="4000" dirty="0"/>
              <a:t>Your advocacy can do a lot towards stopping those dynamics</a:t>
            </a:r>
          </a:p>
        </p:txBody>
      </p:sp>
    </p:spTree>
    <p:extLst>
      <p:ext uri="{BB962C8B-B14F-4D97-AF65-F5344CB8AC3E}">
        <p14:creationId xmlns:p14="http://schemas.microsoft.com/office/powerpoint/2010/main" val="1580598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310CA-EA8A-4DBA-AFF3-6C91AFB728AD}"/>
              </a:ext>
            </a:extLst>
          </p:cNvPr>
          <p:cNvSpPr>
            <a:spLocks noGrp="1"/>
          </p:cNvSpPr>
          <p:nvPr>
            <p:ph type="title"/>
          </p:nvPr>
        </p:nvSpPr>
        <p:spPr/>
        <p:txBody>
          <a:bodyPr/>
          <a:lstStyle/>
          <a:p>
            <a:r>
              <a:rPr lang="en-US" dirty="0">
                <a:solidFill>
                  <a:schemeClr val="accent1"/>
                </a:solidFill>
              </a:rPr>
              <a:t>What are those dynamics?</a:t>
            </a:r>
          </a:p>
        </p:txBody>
      </p:sp>
      <p:sp>
        <p:nvSpPr>
          <p:cNvPr id="3" name="Footer Placeholder 2">
            <a:extLst>
              <a:ext uri="{FF2B5EF4-FFF2-40B4-BE49-F238E27FC236}">
                <a16:creationId xmlns:a16="http://schemas.microsoft.com/office/drawing/2014/main" id="{C7F1DF12-93F5-4CBD-B258-11EFEF16E1AB}"/>
              </a:ext>
            </a:extLst>
          </p:cNvPr>
          <p:cNvSpPr>
            <a:spLocks noGrp="1"/>
          </p:cNvSpPr>
          <p:nvPr>
            <p:ph type="ftr" sz="quarter" idx="11"/>
          </p:nvPr>
        </p:nvSpPr>
        <p:spPr/>
        <p:txBody>
          <a:bodyPr/>
          <a:lstStyle/>
          <a:p>
            <a:r>
              <a:rPr lang="en-US"/>
              <a:t>Community Legal Services of Mid-Florida</a:t>
            </a:r>
            <a:endParaRPr lang="en-US" dirty="0"/>
          </a:p>
        </p:txBody>
      </p:sp>
      <p:sp>
        <p:nvSpPr>
          <p:cNvPr id="4" name="Slide Number Placeholder 3">
            <a:extLst>
              <a:ext uri="{FF2B5EF4-FFF2-40B4-BE49-F238E27FC236}">
                <a16:creationId xmlns:a16="http://schemas.microsoft.com/office/drawing/2014/main" id="{DC466C25-40EE-44E5-8A17-65FDA3F60CF2}"/>
              </a:ext>
            </a:extLst>
          </p:cNvPr>
          <p:cNvSpPr>
            <a:spLocks noGrp="1"/>
          </p:cNvSpPr>
          <p:nvPr>
            <p:ph type="sldNum" sz="quarter" idx="12"/>
          </p:nvPr>
        </p:nvSpPr>
        <p:spPr/>
        <p:txBody>
          <a:bodyPr/>
          <a:lstStyle/>
          <a:p>
            <a:fld id="{8A7A6979-0714-4377-B894-6BE4C2D6E202}" type="slidenum">
              <a:rPr lang="en-US" smtClean="0"/>
              <a:pPr/>
              <a:t>12</a:t>
            </a:fld>
            <a:endParaRPr lang="en-US" dirty="0"/>
          </a:p>
        </p:txBody>
      </p:sp>
      <p:sp>
        <p:nvSpPr>
          <p:cNvPr id="5" name="Content Placeholder 4">
            <a:extLst>
              <a:ext uri="{FF2B5EF4-FFF2-40B4-BE49-F238E27FC236}">
                <a16:creationId xmlns:a16="http://schemas.microsoft.com/office/drawing/2014/main" id="{E7476377-9E3A-4CE9-9BFA-F3CB5C241A7B}"/>
              </a:ext>
            </a:extLst>
          </p:cNvPr>
          <p:cNvSpPr>
            <a:spLocks noGrp="1"/>
          </p:cNvSpPr>
          <p:nvPr>
            <p:ph sz="quarter" idx="1"/>
          </p:nvPr>
        </p:nvSpPr>
        <p:spPr/>
        <p:txBody>
          <a:bodyPr>
            <a:normAutofit fontScale="92500" lnSpcReduction="10000"/>
          </a:bodyPr>
          <a:lstStyle/>
          <a:p>
            <a:r>
              <a:rPr lang="en-US" dirty="0"/>
              <a:t>The three most common dynamics are: </a:t>
            </a:r>
          </a:p>
          <a:p>
            <a:pPr marL="0" indent="0">
              <a:buNone/>
            </a:pPr>
            <a:endParaRPr lang="en-US" sz="2400" dirty="0"/>
          </a:p>
          <a:p>
            <a:pPr lvl="2"/>
            <a:r>
              <a:rPr lang="en-US" sz="2400" dirty="0"/>
              <a:t>1. Zero tolerance policies and school district’s overuse of suspension for minor (often disability-related) behaviors, </a:t>
            </a:r>
          </a:p>
          <a:p>
            <a:pPr lvl="2"/>
            <a:endParaRPr lang="en-US" sz="2400" dirty="0"/>
          </a:p>
          <a:p>
            <a:pPr lvl="2"/>
            <a:r>
              <a:rPr lang="en-US" sz="2400" dirty="0"/>
              <a:t>2. School district’s overuse of law enforcement in dealing with behaviors and </a:t>
            </a:r>
          </a:p>
          <a:p>
            <a:pPr lvl="2"/>
            <a:endParaRPr lang="en-US" sz="2400" dirty="0"/>
          </a:p>
          <a:p>
            <a:pPr lvl="2"/>
            <a:r>
              <a:rPr lang="en-US" sz="2400" dirty="0"/>
              <a:t>3 School district’s underuse of federally mandated supports and services for students, especially for those with disabilities.  </a:t>
            </a:r>
          </a:p>
          <a:p>
            <a:pPr marL="594360" lvl="2" indent="0">
              <a:buNone/>
            </a:pPr>
            <a:endParaRPr lang="en-US" sz="2400" dirty="0"/>
          </a:p>
          <a:p>
            <a:pPr marL="594360" lvl="2" indent="0">
              <a:buNone/>
            </a:pPr>
            <a:r>
              <a:rPr lang="en-US" sz="2400" dirty="0" err="1"/>
              <a:t>ll</a:t>
            </a:r>
            <a:r>
              <a:rPr lang="en-US" sz="2400" dirty="0"/>
              <a:t> three of these dynamics are discriminatory and lead to devastating outcomes for students with disabilities.</a:t>
            </a:r>
          </a:p>
        </p:txBody>
      </p:sp>
    </p:spTree>
    <p:extLst>
      <p:ext uri="{BB962C8B-B14F-4D97-AF65-F5344CB8AC3E}">
        <p14:creationId xmlns:p14="http://schemas.microsoft.com/office/powerpoint/2010/main" val="3024015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7E404-C3BD-47DE-9E21-BF4C4F54336C}"/>
              </a:ext>
            </a:extLst>
          </p:cNvPr>
          <p:cNvSpPr>
            <a:spLocks noGrp="1"/>
          </p:cNvSpPr>
          <p:nvPr>
            <p:ph type="title"/>
          </p:nvPr>
        </p:nvSpPr>
        <p:spPr/>
        <p:txBody>
          <a:bodyPr>
            <a:noAutofit/>
          </a:bodyPr>
          <a:lstStyle/>
          <a:p>
            <a:r>
              <a:rPr lang="en-US" sz="5400" dirty="0">
                <a:solidFill>
                  <a:srgbClr val="C00000"/>
                </a:solidFill>
              </a:rPr>
              <a:t>Factor 1</a:t>
            </a:r>
          </a:p>
        </p:txBody>
      </p:sp>
      <p:sp>
        <p:nvSpPr>
          <p:cNvPr id="3" name="Footer Placeholder 2">
            <a:extLst>
              <a:ext uri="{FF2B5EF4-FFF2-40B4-BE49-F238E27FC236}">
                <a16:creationId xmlns:a16="http://schemas.microsoft.com/office/drawing/2014/main" id="{A1D235FB-C7C4-4E3E-8B40-DD855D0B22F5}"/>
              </a:ext>
            </a:extLst>
          </p:cNvPr>
          <p:cNvSpPr>
            <a:spLocks noGrp="1"/>
          </p:cNvSpPr>
          <p:nvPr>
            <p:ph type="ftr" sz="quarter" idx="11"/>
          </p:nvPr>
        </p:nvSpPr>
        <p:spPr/>
        <p:txBody>
          <a:bodyPr/>
          <a:lstStyle/>
          <a:p>
            <a:r>
              <a:rPr lang="en-US"/>
              <a:t>Community Legal Services of Mid-Florida</a:t>
            </a:r>
            <a:endParaRPr lang="en-US" dirty="0"/>
          </a:p>
        </p:txBody>
      </p:sp>
      <p:sp>
        <p:nvSpPr>
          <p:cNvPr id="4" name="Slide Number Placeholder 3">
            <a:extLst>
              <a:ext uri="{FF2B5EF4-FFF2-40B4-BE49-F238E27FC236}">
                <a16:creationId xmlns:a16="http://schemas.microsoft.com/office/drawing/2014/main" id="{A6277677-580C-414D-BF08-786D04D00812}"/>
              </a:ext>
            </a:extLst>
          </p:cNvPr>
          <p:cNvSpPr>
            <a:spLocks noGrp="1"/>
          </p:cNvSpPr>
          <p:nvPr>
            <p:ph type="sldNum" sz="quarter" idx="12"/>
          </p:nvPr>
        </p:nvSpPr>
        <p:spPr/>
        <p:txBody>
          <a:bodyPr/>
          <a:lstStyle/>
          <a:p>
            <a:fld id="{8A7A6979-0714-4377-B894-6BE4C2D6E202}" type="slidenum">
              <a:rPr lang="en-US" smtClean="0"/>
              <a:pPr/>
              <a:t>13</a:t>
            </a:fld>
            <a:endParaRPr lang="en-US" dirty="0"/>
          </a:p>
        </p:txBody>
      </p:sp>
      <p:sp>
        <p:nvSpPr>
          <p:cNvPr id="5" name="Content Placeholder 4">
            <a:extLst>
              <a:ext uri="{FF2B5EF4-FFF2-40B4-BE49-F238E27FC236}">
                <a16:creationId xmlns:a16="http://schemas.microsoft.com/office/drawing/2014/main" id="{74D19DB7-5DA3-4DEC-8976-3F7E25474EAA}"/>
              </a:ext>
            </a:extLst>
          </p:cNvPr>
          <p:cNvSpPr>
            <a:spLocks noGrp="1"/>
          </p:cNvSpPr>
          <p:nvPr>
            <p:ph sz="quarter" idx="1"/>
          </p:nvPr>
        </p:nvSpPr>
        <p:spPr/>
        <p:txBody>
          <a:bodyPr/>
          <a:lstStyle/>
          <a:p>
            <a:pPr algn="ctr"/>
            <a:endParaRPr lang="en-US" dirty="0"/>
          </a:p>
          <a:p>
            <a:pPr algn="ctr"/>
            <a:endParaRPr lang="en-US" dirty="0"/>
          </a:p>
          <a:p>
            <a:pPr algn="ctr"/>
            <a:endParaRPr lang="en-US" dirty="0"/>
          </a:p>
          <a:p>
            <a:pPr marL="0" indent="0" algn="ctr">
              <a:buNone/>
            </a:pPr>
            <a:r>
              <a:rPr lang="en-US" sz="6000" dirty="0"/>
              <a:t>Zero Tolerance and Suspensions</a:t>
            </a:r>
          </a:p>
        </p:txBody>
      </p:sp>
    </p:spTree>
    <p:extLst>
      <p:ext uri="{BB962C8B-B14F-4D97-AF65-F5344CB8AC3E}">
        <p14:creationId xmlns:p14="http://schemas.microsoft.com/office/powerpoint/2010/main" val="2646136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18420-410F-4134-9899-1309DBCC11EE}"/>
              </a:ext>
            </a:extLst>
          </p:cNvPr>
          <p:cNvSpPr>
            <a:spLocks noGrp="1"/>
          </p:cNvSpPr>
          <p:nvPr>
            <p:ph type="title"/>
          </p:nvPr>
        </p:nvSpPr>
        <p:spPr/>
        <p:txBody>
          <a:bodyPr/>
          <a:lstStyle/>
          <a:p>
            <a:r>
              <a:rPr lang="en-US" dirty="0">
                <a:solidFill>
                  <a:schemeClr val="accent1"/>
                </a:solidFill>
              </a:rPr>
              <a:t>Zero Tolerance Policies and Suspension</a:t>
            </a:r>
          </a:p>
        </p:txBody>
      </p:sp>
      <p:sp>
        <p:nvSpPr>
          <p:cNvPr id="3" name="Footer Placeholder 2">
            <a:extLst>
              <a:ext uri="{FF2B5EF4-FFF2-40B4-BE49-F238E27FC236}">
                <a16:creationId xmlns:a16="http://schemas.microsoft.com/office/drawing/2014/main" id="{7E29249B-D3DA-486F-B8F5-CF6602A09ADA}"/>
              </a:ext>
            </a:extLst>
          </p:cNvPr>
          <p:cNvSpPr>
            <a:spLocks noGrp="1"/>
          </p:cNvSpPr>
          <p:nvPr>
            <p:ph type="ftr" sz="quarter" idx="11"/>
          </p:nvPr>
        </p:nvSpPr>
        <p:spPr/>
        <p:txBody>
          <a:bodyPr/>
          <a:lstStyle/>
          <a:p>
            <a:r>
              <a:rPr lang="en-US"/>
              <a:t>Community Legal Services of Mid-Florida</a:t>
            </a:r>
            <a:endParaRPr lang="en-US" dirty="0"/>
          </a:p>
        </p:txBody>
      </p:sp>
      <p:sp>
        <p:nvSpPr>
          <p:cNvPr id="4" name="Slide Number Placeholder 3">
            <a:extLst>
              <a:ext uri="{FF2B5EF4-FFF2-40B4-BE49-F238E27FC236}">
                <a16:creationId xmlns:a16="http://schemas.microsoft.com/office/drawing/2014/main" id="{B1BE112E-BD74-4F24-A0C6-5CD8C2E57702}"/>
              </a:ext>
            </a:extLst>
          </p:cNvPr>
          <p:cNvSpPr>
            <a:spLocks noGrp="1"/>
          </p:cNvSpPr>
          <p:nvPr>
            <p:ph type="sldNum" sz="quarter" idx="12"/>
          </p:nvPr>
        </p:nvSpPr>
        <p:spPr/>
        <p:txBody>
          <a:bodyPr/>
          <a:lstStyle/>
          <a:p>
            <a:fld id="{8A7A6979-0714-4377-B894-6BE4C2D6E202}" type="slidenum">
              <a:rPr lang="en-US" smtClean="0"/>
              <a:pPr/>
              <a:t>14</a:t>
            </a:fld>
            <a:endParaRPr lang="en-US" dirty="0"/>
          </a:p>
        </p:txBody>
      </p:sp>
      <p:sp>
        <p:nvSpPr>
          <p:cNvPr id="5" name="Content Placeholder 4">
            <a:extLst>
              <a:ext uri="{FF2B5EF4-FFF2-40B4-BE49-F238E27FC236}">
                <a16:creationId xmlns:a16="http://schemas.microsoft.com/office/drawing/2014/main" id="{48AAE141-55D1-4590-8344-0ED6D53096D2}"/>
              </a:ext>
            </a:extLst>
          </p:cNvPr>
          <p:cNvSpPr>
            <a:spLocks noGrp="1"/>
          </p:cNvSpPr>
          <p:nvPr>
            <p:ph sz="quarter" idx="1"/>
          </p:nvPr>
        </p:nvSpPr>
        <p:spPr/>
        <p:txBody>
          <a:bodyPr>
            <a:normAutofit fontScale="92500"/>
          </a:bodyPr>
          <a:lstStyle/>
          <a:p>
            <a:endParaRPr lang="en-US" b="1" dirty="0"/>
          </a:p>
          <a:p>
            <a:r>
              <a:rPr lang="en-US" b="1" dirty="0"/>
              <a:t>Zero tolerance policies</a:t>
            </a:r>
            <a:r>
              <a:rPr lang="en-US" dirty="0"/>
              <a:t> requires school officials to hand down specific, consistent, and harsh punishment—usually suspension or expulsion—when students break certain rules regardless of the circumstances.</a:t>
            </a:r>
          </a:p>
          <a:p>
            <a:endParaRPr lang="en-US" dirty="0"/>
          </a:p>
          <a:p>
            <a:r>
              <a:rPr lang="en-US" b="1" dirty="0"/>
              <a:t>FLDOE</a:t>
            </a:r>
            <a:r>
              <a:rPr lang="en-US" dirty="0"/>
              <a:t>: The Legislature finds that zero-tolerance policies are not intended to be rigorously applied to petty acts of misconduct and misdemeanors, including, but not limited to, minor fights or disturbances. The Legislature finds that zero-tolerance policies must apply equally to all students regardless of their economic status, race, or disability.</a:t>
            </a:r>
          </a:p>
        </p:txBody>
      </p:sp>
    </p:spTree>
    <p:extLst>
      <p:ext uri="{BB962C8B-B14F-4D97-AF65-F5344CB8AC3E}">
        <p14:creationId xmlns:p14="http://schemas.microsoft.com/office/powerpoint/2010/main" val="3746351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8C020-8198-4C8D-8DA4-5010CB264C5B}"/>
              </a:ext>
            </a:extLst>
          </p:cNvPr>
          <p:cNvSpPr>
            <a:spLocks noGrp="1"/>
          </p:cNvSpPr>
          <p:nvPr>
            <p:ph type="title"/>
          </p:nvPr>
        </p:nvSpPr>
        <p:spPr/>
        <p:txBody>
          <a:bodyPr/>
          <a:lstStyle/>
          <a:p>
            <a:r>
              <a:rPr lang="en-US" dirty="0">
                <a:solidFill>
                  <a:schemeClr val="accent1"/>
                </a:solidFill>
              </a:rPr>
              <a:t>Zero Tolerance Policies and Suspension </a:t>
            </a:r>
            <a:r>
              <a:rPr lang="en-US" dirty="0" err="1">
                <a:solidFill>
                  <a:schemeClr val="accent1"/>
                </a:solidFill>
              </a:rPr>
              <a:t>con’t</a:t>
            </a:r>
            <a:endParaRPr lang="en-US" dirty="0">
              <a:solidFill>
                <a:schemeClr val="accent1"/>
              </a:solidFill>
            </a:endParaRPr>
          </a:p>
        </p:txBody>
      </p:sp>
      <p:sp>
        <p:nvSpPr>
          <p:cNvPr id="3" name="Footer Placeholder 2">
            <a:extLst>
              <a:ext uri="{FF2B5EF4-FFF2-40B4-BE49-F238E27FC236}">
                <a16:creationId xmlns:a16="http://schemas.microsoft.com/office/drawing/2014/main" id="{287FA20B-4450-49DA-896E-51AC1767C37A}"/>
              </a:ext>
            </a:extLst>
          </p:cNvPr>
          <p:cNvSpPr>
            <a:spLocks noGrp="1"/>
          </p:cNvSpPr>
          <p:nvPr>
            <p:ph type="ftr" sz="quarter" idx="11"/>
          </p:nvPr>
        </p:nvSpPr>
        <p:spPr/>
        <p:txBody>
          <a:bodyPr/>
          <a:lstStyle/>
          <a:p>
            <a:r>
              <a:rPr lang="en-US"/>
              <a:t>Community Legal Services of Mid-Florida</a:t>
            </a:r>
            <a:endParaRPr lang="en-US" dirty="0"/>
          </a:p>
        </p:txBody>
      </p:sp>
      <p:sp>
        <p:nvSpPr>
          <p:cNvPr id="4" name="Slide Number Placeholder 3">
            <a:extLst>
              <a:ext uri="{FF2B5EF4-FFF2-40B4-BE49-F238E27FC236}">
                <a16:creationId xmlns:a16="http://schemas.microsoft.com/office/drawing/2014/main" id="{3936522E-6F01-4EC5-B6A1-95850AB3EDDD}"/>
              </a:ext>
            </a:extLst>
          </p:cNvPr>
          <p:cNvSpPr>
            <a:spLocks noGrp="1"/>
          </p:cNvSpPr>
          <p:nvPr>
            <p:ph type="sldNum" sz="quarter" idx="12"/>
          </p:nvPr>
        </p:nvSpPr>
        <p:spPr/>
        <p:txBody>
          <a:bodyPr/>
          <a:lstStyle/>
          <a:p>
            <a:fld id="{8A7A6979-0714-4377-B894-6BE4C2D6E202}" type="slidenum">
              <a:rPr lang="en-US" smtClean="0"/>
              <a:pPr/>
              <a:t>15</a:t>
            </a:fld>
            <a:endParaRPr lang="en-US" dirty="0"/>
          </a:p>
        </p:txBody>
      </p:sp>
      <p:sp>
        <p:nvSpPr>
          <p:cNvPr id="5" name="Content Placeholder 4">
            <a:extLst>
              <a:ext uri="{FF2B5EF4-FFF2-40B4-BE49-F238E27FC236}">
                <a16:creationId xmlns:a16="http://schemas.microsoft.com/office/drawing/2014/main" id="{D384191E-4278-4CC5-AA30-FA0EA4774544}"/>
              </a:ext>
            </a:extLst>
          </p:cNvPr>
          <p:cNvSpPr>
            <a:spLocks noGrp="1"/>
          </p:cNvSpPr>
          <p:nvPr>
            <p:ph sz="quarter" idx="1"/>
          </p:nvPr>
        </p:nvSpPr>
        <p:spPr/>
        <p:txBody>
          <a:bodyPr/>
          <a:lstStyle/>
          <a:p>
            <a:r>
              <a:rPr lang="en-US" dirty="0"/>
              <a:t>According to the U.S. Department of Education, Office for Civil Rights Data Collection (“CRDC”), over 2.8 </a:t>
            </a:r>
            <a:r>
              <a:rPr lang="en-US" i="1" dirty="0"/>
              <a:t>million</a:t>
            </a:r>
            <a:r>
              <a:rPr lang="en-US" dirty="0"/>
              <a:t> students were suspended at least once during the 2013-14 school year, the last year for which data was available. </a:t>
            </a:r>
          </a:p>
          <a:p>
            <a:r>
              <a:rPr lang="en-US"/>
              <a:t>Students </a:t>
            </a:r>
            <a:r>
              <a:rPr lang="en-US" dirty="0"/>
              <a:t>with disabilities were disproportionately represented in that number and were twice as likely as their typical peers to be both suspended and/or arrested</a:t>
            </a:r>
            <a:r>
              <a:rPr lang="en-US"/>
              <a:t>. </a:t>
            </a:r>
          </a:p>
          <a:p>
            <a:r>
              <a:rPr lang="en-US"/>
              <a:t>Black </a:t>
            </a:r>
            <a:r>
              <a:rPr lang="en-US" dirty="0"/>
              <a:t>males made up one-half of all students suspended although they only represent 8% of the overall population.  Black males who were disabled were overwhelmingly the most likely to be suspended</a:t>
            </a:r>
          </a:p>
        </p:txBody>
      </p:sp>
    </p:spTree>
    <p:extLst>
      <p:ext uri="{BB962C8B-B14F-4D97-AF65-F5344CB8AC3E}">
        <p14:creationId xmlns:p14="http://schemas.microsoft.com/office/powerpoint/2010/main" val="1097846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AEFB4-74CB-426F-B0A1-84C00CB635C0}"/>
              </a:ext>
            </a:extLst>
          </p:cNvPr>
          <p:cNvSpPr>
            <a:spLocks noGrp="1"/>
          </p:cNvSpPr>
          <p:nvPr>
            <p:ph type="title"/>
          </p:nvPr>
        </p:nvSpPr>
        <p:spPr/>
        <p:txBody>
          <a:bodyPr>
            <a:normAutofit/>
          </a:bodyPr>
          <a:lstStyle/>
          <a:p>
            <a:r>
              <a:rPr lang="en-US" sz="4000" dirty="0">
                <a:solidFill>
                  <a:schemeClr val="accent1"/>
                </a:solidFill>
              </a:rPr>
              <a:t>Suspensions Matter</a:t>
            </a:r>
          </a:p>
        </p:txBody>
      </p:sp>
      <p:sp>
        <p:nvSpPr>
          <p:cNvPr id="3" name="Footer Placeholder 2">
            <a:extLst>
              <a:ext uri="{FF2B5EF4-FFF2-40B4-BE49-F238E27FC236}">
                <a16:creationId xmlns:a16="http://schemas.microsoft.com/office/drawing/2014/main" id="{3195A5A7-A8B5-438E-8E96-21968C8A3967}"/>
              </a:ext>
            </a:extLst>
          </p:cNvPr>
          <p:cNvSpPr>
            <a:spLocks noGrp="1"/>
          </p:cNvSpPr>
          <p:nvPr>
            <p:ph type="ftr" sz="quarter" idx="11"/>
          </p:nvPr>
        </p:nvSpPr>
        <p:spPr/>
        <p:txBody>
          <a:bodyPr/>
          <a:lstStyle/>
          <a:p>
            <a:r>
              <a:rPr lang="en-US"/>
              <a:t>Community Legal Services of Mid-Florida</a:t>
            </a:r>
            <a:endParaRPr lang="en-US" dirty="0"/>
          </a:p>
        </p:txBody>
      </p:sp>
      <p:sp>
        <p:nvSpPr>
          <p:cNvPr id="4" name="Slide Number Placeholder 3">
            <a:extLst>
              <a:ext uri="{FF2B5EF4-FFF2-40B4-BE49-F238E27FC236}">
                <a16:creationId xmlns:a16="http://schemas.microsoft.com/office/drawing/2014/main" id="{0278CA1D-E254-4E29-A74A-E73440F4CD50}"/>
              </a:ext>
            </a:extLst>
          </p:cNvPr>
          <p:cNvSpPr>
            <a:spLocks noGrp="1"/>
          </p:cNvSpPr>
          <p:nvPr>
            <p:ph type="sldNum" sz="quarter" idx="12"/>
          </p:nvPr>
        </p:nvSpPr>
        <p:spPr/>
        <p:txBody>
          <a:bodyPr/>
          <a:lstStyle/>
          <a:p>
            <a:fld id="{8A7A6979-0714-4377-B894-6BE4C2D6E202}" type="slidenum">
              <a:rPr lang="en-US" smtClean="0"/>
              <a:pPr/>
              <a:t>16</a:t>
            </a:fld>
            <a:endParaRPr lang="en-US" dirty="0"/>
          </a:p>
        </p:txBody>
      </p:sp>
      <p:sp>
        <p:nvSpPr>
          <p:cNvPr id="5" name="Content Placeholder 4">
            <a:extLst>
              <a:ext uri="{FF2B5EF4-FFF2-40B4-BE49-F238E27FC236}">
                <a16:creationId xmlns:a16="http://schemas.microsoft.com/office/drawing/2014/main" id="{FBE5B33D-4A46-42FE-882F-64B5835C9BCF}"/>
              </a:ext>
            </a:extLst>
          </p:cNvPr>
          <p:cNvSpPr>
            <a:spLocks noGrp="1"/>
          </p:cNvSpPr>
          <p:nvPr>
            <p:ph sz="quarter" idx="1"/>
          </p:nvPr>
        </p:nvSpPr>
        <p:spPr/>
        <p:txBody>
          <a:bodyPr/>
          <a:lstStyle/>
          <a:p>
            <a:endParaRPr lang="en-US" dirty="0"/>
          </a:p>
          <a:p>
            <a:r>
              <a:rPr lang="en-US" sz="3600" dirty="0"/>
              <a:t>According to a study by Johns Hopkins University (2013)…</a:t>
            </a:r>
          </a:p>
          <a:p>
            <a:pPr lvl="1"/>
            <a:r>
              <a:rPr lang="en-US" sz="3200" dirty="0">
                <a:solidFill>
                  <a:schemeClr val="tx1"/>
                </a:solidFill>
              </a:rPr>
              <a:t>Florida 9th graders who were never suspended out of school as freshmen have a 75% graduation rate.</a:t>
            </a:r>
          </a:p>
          <a:p>
            <a:pPr lvl="1"/>
            <a:r>
              <a:rPr lang="en-US" sz="3200" dirty="0">
                <a:solidFill>
                  <a:schemeClr val="tx1"/>
                </a:solidFill>
              </a:rPr>
              <a:t>Those who are suspended once, have a 52% graduation rate.</a:t>
            </a:r>
          </a:p>
          <a:p>
            <a:pPr lvl="1"/>
            <a:r>
              <a:rPr lang="en-US" sz="3200" dirty="0">
                <a:solidFill>
                  <a:schemeClr val="tx1"/>
                </a:solidFill>
              </a:rPr>
              <a:t>Those suspended twice have a 38% rate for graduation.</a:t>
            </a:r>
          </a:p>
        </p:txBody>
      </p:sp>
    </p:spTree>
    <p:extLst>
      <p:ext uri="{BB962C8B-B14F-4D97-AF65-F5344CB8AC3E}">
        <p14:creationId xmlns:p14="http://schemas.microsoft.com/office/powerpoint/2010/main" val="3055745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85EA1-C06A-446F-B6C7-64720DAF7131}"/>
              </a:ext>
            </a:extLst>
          </p:cNvPr>
          <p:cNvSpPr>
            <a:spLocks noGrp="1"/>
          </p:cNvSpPr>
          <p:nvPr>
            <p:ph type="title"/>
          </p:nvPr>
        </p:nvSpPr>
        <p:spPr/>
        <p:txBody>
          <a:bodyPr/>
          <a:lstStyle/>
          <a:p>
            <a:r>
              <a:rPr lang="en-US" dirty="0">
                <a:solidFill>
                  <a:schemeClr val="accent1"/>
                </a:solidFill>
              </a:rPr>
              <a:t>What are the academic effects of suspension?</a:t>
            </a:r>
          </a:p>
        </p:txBody>
      </p:sp>
      <p:sp>
        <p:nvSpPr>
          <p:cNvPr id="3" name="Footer Placeholder 2">
            <a:extLst>
              <a:ext uri="{FF2B5EF4-FFF2-40B4-BE49-F238E27FC236}">
                <a16:creationId xmlns:a16="http://schemas.microsoft.com/office/drawing/2014/main" id="{17420DB6-95AF-43B1-BAA7-67BB94863537}"/>
              </a:ext>
            </a:extLst>
          </p:cNvPr>
          <p:cNvSpPr>
            <a:spLocks noGrp="1"/>
          </p:cNvSpPr>
          <p:nvPr>
            <p:ph type="ftr" sz="quarter" idx="11"/>
          </p:nvPr>
        </p:nvSpPr>
        <p:spPr/>
        <p:txBody>
          <a:bodyPr/>
          <a:lstStyle/>
          <a:p>
            <a:r>
              <a:rPr lang="en-US"/>
              <a:t>Community Legal Services of Mid-Florida</a:t>
            </a:r>
            <a:endParaRPr lang="en-US" dirty="0"/>
          </a:p>
        </p:txBody>
      </p:sp>
      <p:sp>
        <p:nvSpPr>
          <p:cNvPr id="4" name="Slide Number Placeholder 3">
            <a:extLst>
              <a:ext uri="{FF2B5EF4-FFF2-40B4-BE49-F238E27FC236}">
                <a16:creationId xmlns:a16="http://schemas.microsoft.com/office/drawing/2014/main" id="{230B2438-0F2B-4885-8AA7-C4A10D611EC8}"/>
              </a:ext>
            </a:extLst>
          </p:cNvPr>
          <p:cNvSpPr>
            <a:spLocks noGrp="1"/>
          </p:cNvSpPr>
          <p:nvPr>
            <p:ph type="sldNum" sz="quarter" idx="12"/>
          </p:nvPr>
        </p:nvSpPr>
        <p:spPr/>
        <p:txBody>
          <a:bodyPr/>
          <a:lstStyle/>
          <a:p>
            <a:fld id="{8A7A6979-0714-4377-B894-6BE4C2D6E202}" type="slidenum">
              <a:rPr lang="en-US" smtClean="0"/>
              <a:pPr/>
              <a:t>17</a:t>
            </a:fld>
            <a:endParaRPr lang="en-US" dirty="0"/>
          </a:p>
        </p:txBody>
      </p:sp>
      <p:sp>
        <p:nvSpPr>
          <p:cNvPr id="5" name="Content Placeholder 4">
            <a:extLst>
              <a:ext uri="{FF2B5EF4-FFF2-40B4-BE49-F238E27FC236}">
                <a16:creationId xmlns:a16="http://schemas.microsoft.com/office/drawing/2014/main" id="{E90ADECE-A4D7-4AD8-98C4-88CAF55981EF}"/>
              </a:ext>
            </a:extLst>
          </p:cNvPr>
          <p:cNvSpPr>
            <a:spLocks noGrp="1"/>
          </p:cNvSpPr>
          <p:nvPr>
            <p:ph sz="quarter" idx="1"/>
          </p:nvPr>
        </p:nvSpPr>
        <p:spPr/>
        <p:txBody>
          <a:bodyPr>
            <a:normAutofit fontScale="92500" lnSpcReduction="10000"/>
          </a:bodyPr>
          <a:lstStyle/>
          <a:p>
            <a:r>
              <a:rPr lang="en-US" dirty="0"/>
              <a:t>Multiple university-directed research studies show:</a:t>
            </a:r>
          </a:p>
          <a:p>
            <a:pPr lvl="1"/>
            <a:r>
              <a:rPr lang="en-US" sz="2800" dirty="0">
                <a:solidFill>
                  <a:schemeClr val="tx1"/>
                </a:solidFill>
              </a:rPr>
              <a:t>Further academic regression</a:t>
            </a:r>
          </a:p>
          <a:p>
            <a:pPr lvl="1"/>
            <a:r>
              <a:rPr lang="en-US" sz="2800" dirty="0">
                <a:solidFill>
                  <a:schemeClr val="tx1"/>
                </a:solidFill>
              </a:rPr>
              <a:t>Further disengagement from academics</a:t>
            </a:r>
          </a:p>
          <a:p>
            <a:pPr lvl="1"/>
            <a:r>
              <a:rPr lang="en-US" sz="2800" dirty="0">
                <a:solidFill>
                  <a:schemeClr val="tx1"/>
                </a:solidFill>
              </a:rPr>
              <a:t>Increases the likelihood of additional poor school behavior</a:t>
            </a:r>
          </a:p>
          <a:p>
            <a:pPr lvl="1"/>
            <a:r>
              <a:rPr lang="en-US" sz="2800" dirty="0">
                <a:solidFill>
                  <a:schemeClr val="tx1"/>
                </a:solidFill>
              </a:rPr>
              <a:t>Increases the likelihood of future suspensions</a:t>
            </a:r>
          </a:p>
          <a:p>
            <a:pPr lvl="1"/>
            <a:r>
              <a:rPr lang="en-US" sz="2800" dirty="0">
                <a:solidFill>
                  <a:schemeClr val="tx1"/>
                </a:solidFill>
              </a:rPr>
              <a:t>Increases the likelihood of dropping out</a:t>
            </a:r>
          </a:p>
          <a:p>
            <a:pPr lvl="1"/>
            <a:r>
              <a:rPr lang="en-US" sz="2800" dirty="0">
                <a:solidFill>
                  <a:schemeClr val="tx1"/>
                </a:solidFill>
              </a:rPr>
              <a:t>Increases the likelihood that community legal involvement from unsupervised time out of school</a:t>
            </a:r>
          </a:p>
          <a:p>
            <a:pPr lvl="1"/>
            <a:r>
              <a:rPr lang="en-US" sz="2800" dirty="0">
                <a:solidFill>
                  <a:schemeClr val="tx1"/>
                </a:solidFill>
              </a:rPr>
              <a:t>Students with emotional, behavioral, or learning disabilities who are more likely to be suspended than students without disabilities, continue to have increasingly serious negative outcomes</a:t>
            </a:r>
          </a:p>
          <a:p>
            <a:endParaRPr lang="en-US" dirty="0"/>
          </a:p>
        </p:txBody>
      </p:sp>
    </p:spTree>
    <p:extLst>
      <p:ext uri="{BB962C8B-B14F-4D97-AF65-F5344CB8AC3E}">
        <p14:creationId xmlns:p14="http://schemas.microsoft.com/office/powerpoint/2010/main" val="2519716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D18B7-0A94-44C5-ADD7-32B45E08F3C7}"/>
              </a:ext>
            </a:extLst>
          </p:cNvPr>
          <p:cNvSpPr>
            <a:spLocks noGrp="1"/>
          </p:cNvSpPr>
          <p:nvPr>
            <p:ph type="title"/>
          </p:nvPr>
        </p:nvSpPr>
        <p:spPr/>
        <p:txBody>
          <a:bodyPr>
            <a:noAutofit/>
          </a:bodyPr>
          <a:lstStyle/>
          <a:p>
            <a:r>
              <a:rPr lang="en-US" sz="4400" dirty="0">
                <a:solidFill>
                  <a:schemeClr val="accent1"/>
                </a:solidFill>
              </a:rPr>
              <a:t>Long Term Effects of Suspension</a:t>
            </a:r>
          </a:p>
        </p:txBody>
      </p:sp>
      <p:sp>
        <p:nvSpPr>
          <p:cNvPr id="3" name="Footer Placeholder 2">
            <a:extLst>
              <a:ext uri="{FF2B5EF4-FFF2-40B4-BE49-F238E27FC236}">
                <a16:creationId xmlns:a16="http://schemas.microsoft.com/office/drawing/2014/main" id="{AAA2B614-DBC3-40B8-BECF-A973817CB1CE}"/>
              </a:ext>
            </a:extLst>
          </p:cNvPr>
          <p:cNvSpPr>
            <a:spLocks noGrp="1"/>
          </p:cNvSpPr>
          <p:nvPr>
            <p:ph type="ftr" sz="quarter" idx="11"/>
          </p:nvPr>
        </p:nvSpPr>
        <p:spPr/>
        <p:txBody>
          <a:bodyPr/>
          <a:lstStyle/>
          <a:p>
            <a:r>
              <a:rPr lang="en-US"/>
              <a:t>Community Legal Services of Mid-Florida</a:t>
            </a:r>
            <a:endParaRPr lang="en-US" dirty="0"/>
          </a:p>
        </p:txBody>
      </p:sp>
      <p:sp>
        <p:nvSpPr>
          <p:cNvPr id="4" name="Slide Number Placeholder 3">
            <a:extLst>
              <a:ext uri="{FF2B5EF4-FFF2-40B4-BE49-F238E27FC236}">
                <a16:creationId xmlns:a16="http://schemas.microsoft.com/office/drawing/2014/main" id="{98DE79FD-EFB8-435E-A6B9-A0DA28481F50}"/>
              </a:ext>
            </a:extLst>
          </p:cNvPr>
          <p:cNvSpPr>
            <a:spLocks noGrp="1"/>
          </p:cNvSpPr>
          <p:nvPr>
            <p:ph type="sldNum" sz="quarter" idx="12"/>
          </p:nvPr>
        </p:nvSpPr>
        <p:spPr/>
        <p:txBody>
          <a:bodyPr/>
          <a:lstStyle/>
          <a:p>
            <a:fld id="{8A7A6979-0714-4377-B894-6BE4C2D6E202}" type="slidenum">
              <a:rPr lang="en-US" smtClean="0"/>
              <a:pPr/>
              <a:t>18</a:t>
            </a:fld>
            <a:endParaRPr lang="en-US" dirty="0"/>
          </a:p>
        </p:txBody>
      </p:sp>
      <p:sp>
        <p:nvSpPr>
          <p:cNvPr id="5" name="Content Placeholder 4">
            <a:extLst>
              <a:ext uri="{FF2B5EF4-FFF2-40B4-BE49-F238E27FC236}">
                <a16:creationId xmlns:a16="http://schemas.microsoft.com/office/drawing/2014/main" id="{B4B1AC86-1DE7-418B-9678-AA5896A9F70B}"/>
              </a:ext>
            </a:extLst>
          </p:cNvPr>
          <p:cNvSpPr>
            <a:spLocks noGrp="1"/>
          </p:cNvSpPr>
          <p:nvPr>
            <p:ph sz="quarter" idx="1"/>
          </p:nvPr>
        </p:nvSpPr>
        <p:spPr/>
        <p:txBody>
          <a:bodyPr/>
          <a:lstStyle/>
          <a:p>
            <a:endParaRPr lang="en-US" dirty="0"/>
          </a:p>
          <a:p>
            <a:endParaRPr lang="en-US" dirty="0"/>
          </a:p>
          <a:p>
            <a:r>
              <a:rPr lang="en-US" dirty="0"/>
              <a:t>“A suspension can be life altering. It is the number-one predictor – more than poverty – of whether children will drop out of school, and walk down a road that includes greater likelihood of unemployment, reliance on social-welfare programs, and imprisonment.” – The School-to-Prison Pipeline: Time to Shut It Down, </a:t>
            </a:r>
            <a:r>
              <a:rPr lang="en-US" dirty="0" err="1"/>
              <a:t>eaToday</a:t>
            </a:r>
            <a:r>
              <a:rPr lang="en-US" dirty="0"/>
              <a:t> (Jan. 5, 2015) </a:t>
            </a:r>
          </a:p>
        </p:txBody>
      </p:sp>
    </p:spTree>
    <p:extLst>
      <p:ext uri="{BB962C8B-B14F-4D97-AF65-F5344CB8AC3E}">
        <p14:creationId xmlns:p14="http://schemas.microsoft.com/office/powerpoint/2010/main" val="316608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A83D0-5346-4608-9656-9D1A274C68B0}"/>
              </a:ext>
            </a:extLst>
          </p:cNvPr>
          <p:cNvSpPr>
            <a:spLocks noGrp="1"/>
          </p:cNvSpPr>
          <p:nvPr>
            <p:ph type="title"/>
          </p:nvPr>
        </p:nvSpPr>
        <p:spPr/>
        <p:txBody>
          <a:bodyPr/>
          <a:lstStyle/>
          <a:p>
            <a:r>
              <a:rPr lang="en-US" dirty="0">
                <a:solidFill>
                  <a:schemeClr val="accent1"/>
                </a:solidFill>
              </a:rPr>
              <a:t>What is the financial cost of dropping out?</a:t>
            </a:r>
          </a:p>
        </p:txBody>
      </p:sp>
      <p:sp>
        <p:nvSpPr>
          <p:cNvPr id="3" name="Footer Placeholder 2">
            <a:extLst>
              <a:ext uri="{FF2B5EF4-FFF2-40B4-BE49-F238E27FC236}">
                <a16:creationId xmlns:a16="http://schemas.microsoft.com/office/drawing/2014/main" id="{68639D53-BAF4-428C-A265-32EC9918176B}"/>
              </a:ext>
            </a:extLst>
          </p:cNvPr>
          <p:cNvSpPr>
            <a:spLocks noGrp="1"/>
          </p:cNvSpPr>
          <p:nvPr>
            <p:ph type="ftr" sz="quarter" idx="11"/>
          </p:nvPr>
        </p:nvSpPr>
        <p:spPr/>
        <p:txBody>
          <a:bodyPr/>
          <a:lstStyle/>
          <a:p>
            <a:r>
              <a:rPr lang="en-US"/>
              <a:t>Community Legal Services of Mid-Florida</a:t>
            </a:r>
            <a:endParaRPr lang="en-US" dirty="0"/>
          </a:p>
        </p:txBody>
      </p:sp>
      <p:sp>
        <p:nvSpPr>
          <p:cNvPr id="4" name="Slide Number Placeholder 3">
            <a:extLst>
              <a:ext uri="{FF2B5EF4-FFF2-40B4-BE49-F238E27FC236}">
                <a16:creationId xmlns:a16="http://schemas.microsoft.com/office/drawing/2014/main" id="{DC7E8817-E669-4D84-BA28-F05D33597975}"/>
              </a:ext>
            </a:extLst>
          </p:cNvPr>
          <p:cNvSpPr>
            <a:spLocks noGrp="1"/>
          </p:cNvSpPr>
          <p:nvPr>
            <p:ph type="sldNum" sz="quarter" idx="12"/>
          </p:nvPr>
        </p:nvSpPr>
        <p:spPr/>
        <p:txBody>
          <a:bodyPr/>
          <a:lstStyle/>
          <a:p>
            <a:fld id="{8A7A6979-0714-4377-B894-6BE4C2D6E202}" type="slidenum">
              <a:rPr lang="en-US" smtClean="0"/>
              <a:pPr/>
              <a:t>19</a:t>
            </a:fld>
            <a:endParaRPr lang="en-US" dirty="0"/>
          </a:p>
        </p:txBody>
      </p:sp>
      <p:sp>
        <p:nvSpPr>
          <p:cNvPr id="5" name="Content Placeholder 4">
            <a:extLst>
              <a:ext uri="{FF2B5EF4-FFF2-40B4-BE49-F238E27FC236}">
                <a16:creationId xmlns:a16="http://schemas.microsoft.com/office/drawing/2014/main" id="{2DA11833-9F77-481F-ABD8-7BF25F6F8FFE}"/>
              </a:ext>
            </a:extLst>
          </p:cNvPr>
          <p:cNvSpPr>
            <a:spLocks noGrp="1"/>
          </p:cNvSpPr>
          <p:nvPr>
            <p:ph sz="quarter" idx="1"/>
          </p:nvPr>
        </p:nvSpPr>
        <p:spPr/>
        <p:txBody>
          <a:bodyPr>
            <a:normAutofit lnSpcReduction="10000"/>
          </a:bodyPr>
          <a:lstStyle/>
          <a:p>
            <a:endParaRPr lang="en-US" dirty="0"/>
          </a:p>
          <a:p>
            <a:r>
              <a:rPr lang="en-US" dirty="0"/>
              <a:t>A study from the Center for Civil Rights Remedies (CCRR) at the Civil Rights Project at UCLA finds that student suspensions cost the nation more than $35 billion in lost tax revenue and increased social expenditures combined.</a:t>
            </a:r>
          </a:p>
          <a:p>
            <a:r>
              <a:rPr lang="en-US" dirty="0"/>
              <a:t>The CCRR report estimates that school suspensions contribute to 67,735 additional high school dropouts nationwide for one cohort of tenth-grade students. </a:t>
            </a:r>
          </a:p>
          <a:p>
            <a:r>
              <a:rPr lang="en-US" dirty="0"/>
              <a:t>Multiply that with tenth-grade cohorts from additional years and costs easily exceed $100 billion.”</a:t>
            </a:r>
          </a:p>
          <a:p>
            <a:pPr marL="0" indent="0">
              <a:buNone/>
            </a:pPr>
            <a:r>
              <a:rPr lang="en-US" sz="1300" dirty="0"/>
              <a:t>https://all4ed.org/articles/the-suspension-effect-exclusionary-discipline-practices-increase-high-school-dropout-rates-and-cost-the-nation-billions-in-lost-tax-revenue-according-to-the-center-for-civil-rights-remedies/</a:t>
            </a:r>
          </a:p>
        </p:txBody>
      </p:sp>
    </p:spTree>
    <p:extLst>
      <p:ext uri="{BB962C8B-B14F-4D97-AF65-F5344CB8AC3E}">
        <p14:creationId xmlns:p14="http://schemas.microsoft.com/office/powerpoint/2010/main" val="3640963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46B44-83A6-48C6-ABA8-246003554947}"/>
              </a:ext>
            </a:extLst>
          </p:cNvPr>
          <p:cNvSpPr>
            <a:spLocks noGrp="1"/>
          </p:cNvSpPr>
          <p:nvPr>
            <p:ph type="title"/>
          </p:nvPr>
        </p:nvSpPr>
        <p:spPr/>
        <p:txBody>
          <a:bodyPr/>
          <a:lstStyle/>
          <a:p>
            <a:r>
              <a:rPr lang="en-US"/>
              <a:t>Are kid really being pushed out of school and into jail?</a:t>
            </a:r>
            <a:endParaRPr lang="en-US" dirty="0"/>
          </a:p>
        </p:txBody>
      </p:sp>
      <p:sp>
        <p:nvSpPr>
          <p:cNvPr id="3" name="Footer Placeholder 2">
            <a:extLst>
              <a:ext uri="{FF2B5EF4-FFF2-40B4-BE49-F238E27FC236}">
                <a16:creationId xmlns:a16="http://schemas.microsoft.com/office/drawing/2014/main" id="{231F5E7F-CD7B-4024-A08B-6CFF94377456}"/>
              </a:ext>
            </a:extLst>
          </p:cNvPr>
          <p:cNvSpPr>
            <a:spLocks noGrp="1"/>
          </p:cNvSpPr>
          <p:nvPr>
            <p:ph type="ftr" sz="quarter" idx="11"/>
          </p:nvPr>
        </p:nvSpPr>
        <p:spPr/>
        <p:txBody>
          <a:bodyPr/>
          <a:lstStyle/>
          <a:p>
            <a:r>
              <a:rPr lang="en-US"/>
              <a:t>Community Legal Services of Mid-Florida</a:t>
            </a:r>
            <a:endParaRPr lang="en-US" dirty="0"/>
          </a:p>
        </p:txBody>
      </p:sp>
      <p:sp>
        <p:nvSpPr>
          <p:cNvPr id="4" name="Slide Number Placeholder 3">
            <a:extLst>
              <a:ext uri="{FF2B5EF4-FFF2-40B4-BE49-F238E27FC236}">
                <a16:creationId xmlns:a16="http://schemas.microsoft.com/office/drawing/2014/main" id="{B8BAFEBF-37BF-48F6-96FE-62416B246E3F}"/>
              </a:ext>
            </a:extLst>
          </p:cNvPr>
          <p:cNvSpPr>
            <a:spLocks noGrp="1"/>
          </p:cNvSpPr>
          <p:nvPr>
            <p:ph type="sldNum" sz="quarter" idx="12"/>
          </p:nvPr>
        </p:nvSpPr>
        <p:spPr/>
        <p:txBody>
          <a:bodyPr/>
          <a:lstStyle/>
          <a:p>
            <a:fld id="{8A7A6979-0714-4377-B894-6BE4C2D6E202}" type="slidenum">
              <a:rPr lang="en-US" smtClean="0"/>
              <a:pPr/>
              <a:t>2</a:t>
            </a:fld>
            <a:endParaRPr lang="en-US" dirty="0"/>
          </a:p>
        </p:txBody>
      </p:sp>
      <p:pic>
        <p:nvPicPr>
          <p:cNvPr id="7" name="Content Placeholder 6">
            <a:extLst>
              <a:ext uri="{FF2B5EF4-FFF2-40B4-BE49-F238E27FC236}">
                <a16:creationId xmlns:a16="http://schemas.microsoft.com/office/drawing/2014/main" id="{8E5053FF-E3E1-4944-B085-FEF7BDFB5141}"/>
              </a:ext>
            </a:extLst>
          </p:cNvPr>
          <p:cNvPicPr>
            <a:picLocks noGrp="1" noChangeAspect="1"/>
          </p:cNvPicPr>
          <p:nvPr>
            <p:ph sz="quarter" idx="1"/>
          </p:nvPr>
        </p:nvPicPr>
        <p:blipFill>
          <a:blip r:embed="rId2"/>
          <a:stretch>
            <a:fillRect/>
          </a:stretch>
        </p:blipFill>
        <p:spPr>
          <a:xfrm>
            <a:off x="2591942" y="1527175"/>
            <a:ext cx="6958904" cy="4572000"/>
          </a:xfrm>
        </p:spPr>
      </p:pic>
    </p:spTree>
    <p:extLst>
      <p:ext uri="{BB962C8B-B14F-4D97-AF65-F5344CB8AC3E}">
        <p14:creationId xmlns:p14="http://schemas.microsoft.com/office/powerpoint/2010/main" val="2632777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8654D-789B-4BAA-BB69-0C669AFE75BB}"/>
              </a:ext>
            </a:extLst>
          </p:cNvPr>
          <p:cNvSpPr>
            <a:spLocks noGrp="1"/>
          </p:cNvSpPr>
          <p:nvPr>
            <p:ph type="title"/>
          </p:nvPr>
        </p:nvSpPr>
        <p:spPr/>
        <p:txBody>
          <a:bodyPr/>
          <a:lstStyle/>
          <a:p>
            <a:r>
              <a:rPr lang="en-US" dirty="0">
                <a:solidFill>
                  <a:schemeClr val="accent1"/>
                </a:solidFill>
              </a:rPr>
              <a:t>Further costs associated with dropping out…</a:t>
            </a:r>
          </a:p>
        </p:txBody>
      </p:sp>
      <p:sp>
        <p:nvSpPr>
          <p:cNvPr id="3" name="Footer Placeholder 2">
            <a:extLst>
              <a:ext uri="{FF2B5EF4-FFF2-40B4-BE49-F238E27FC236}">
                <a16:creationId xmlns:a16="http://schemas.microsoft.com/office/drawing/2014/main" id="{74CD4447-E947-49DB-999E-519B5AA32028}"/>
              </a:ext>
            </a:extLst>
          </p:cNvPr>
          <p:cNvSpPr>
            <a:spLocks noGrp="1"/>
          </p:cNvSpPr>
          <p:nvPr>
            <p:ph type="ftr" sz="quarter" idx="11"/>
          </p:nvPr>
        </p:nvSpPr>
        <p:spPr/>
        <p:txBody>
          <a:bodyPr/>
          <a:lstStyle/>
          <a:p>
            <a:r>
              <a:rPr lang="en-US"/>
              <a:t>Community Legal Services of Mid-Florida</a:t>
            </a:r>
            <a:endParaRPr lang="en-US" dirty="0"/>
          </a:p>
        </p:txBody>
      </p:sp>
      <p:sp>
        <p:nvSpPr>
          <p:cNvPr id="4" name="Slide Number Placeholder 3">
            <a:extLst>
              <a:ext uri="{FF2B5EF4-FFF2-40B4-BE49-F238E27FC236}">
                <a16:creationId xmlns:a16="http://schemas.microsoft.com/office/drawing/2014/main" id="{BEACD309-395E-478C-9598-E1037FBBDAE2}"/>
              </a:ext>
            </a:extLst>
          </p:cNvPr>
          <p:cNvSpPr>
            <a:spLocks noGrp="1"/>
          </p:cNvSpPr>
          <p:nvPr>
            <p:ph type="sldNum" sz="quarter" idx="12"/>
          </p:nvPr>
        </p:nvSpPr>
        <p:spPr/>
        <p:txBody>
          <a:bodyPr/>
          <a:lstStyle/>
          <a:p>
            <a:fld id="{8A7A6979-0714-4377-B894-6BE4C2D6E202}" type="slidenum">
              <a:rPr lang="en-US" smtClean="0"/>
              <a:pPr/>
              <a:t>20</a:t>
            </a:fld>
            <a:endParaRPr lang="en-US" dirty="0"/>
          </a:p>
        </p:txBody>
      </p:sp>
      <p:sp>
        <p:nvSpPr>
          <p:cNvPr id="5" name="Content Placeholder 4">
            <a:extLst>
              <a:ext uri="{FF2B5EF4-FFF2-40B4-BE49-F238E27FC236}">
                <a16:creationId xmlns:a16="http://schemas.microsoft.com/office/drawing/2014/main" id="{18BE7AA1-9D50-4927-9408-D826B628CA62}"/>
              </a:ext>
            </a:extLst>
          </p:cNvPr>
          <p:cNvSpPr>
            <a:spLocks noGrp="1"/>
          </p:cNvSpPr>
          <p:nvPr>
            <p:ph sz="quarter" idx="1"/>
          </p:nvPr>
        </p:nvSpPr>
        <p:spPr/>
        <p:txBody>
          <a:bodyPr>
            <a:normAutofit fontScale="77500" lnSpcReduction="20000"/>
          </a:bodyPr>
          <a:lstStyle/>
          <a:p>
            <a:r>
              <a:rPr lang="en-US" dirty="0"/>
              <a:t>Dropouts earn more than $330,000 </a:t>
            </a:r>
            <a:r>
              <a:rPr lang="en-US" i="1" dirty="0"/>
              <a:t>less</a:t>
            </a:r>
            <a:r>
              <a:rPr lang="en-US" dirty="0"/>
              <a:t> in a lifetime than high school graduates (Georgetown University)</a:t>
            </a:r>
          </a:p>
          <a:p>
            <a:pPr marL="0" indent="0">
              <a:buNone/>
            </a:pPr>
            <a:endParaRPr lang="en-US" dirty="0"/>
          </a:p>
          <a:p>
            <a:r>
              <a:rPr lang="en-US" dirty="0"/>
              <a:t>Each individual dropout costs the nation more than $163,000 in lost tax revenue in their lifetime, amounting to an $11 billion fiscal impact nationally, according to the report </a:t>
            </a:r>
          </a:p>
          <a:p>
            <a:endParaRPr lang="en-US" dirty="0"/>
          </a:p>
          <a:p>
            <a:r>
              <a:rPr lang="en-US" dirty="0"/>
              <a:t>Each dropout incurs more than $364,000 in social expenditures as well, such as increased health care expenses, that cost society a total of more than $24 billion </a:t>
            </a:r>
          </a:p>
          <a:p>
            <a:endParaRPr lang="en-US" dirty="0"/>
          </a:p>
          <a:p>
            <a:r>
              <a:rPr lang="en-US" dirty="0"/>
              <a:t>A 1 percentage-point reduction in the national suspension rate would save the nation $2.2 billion in fiscal and social losses over the lifetimes of those individuals</a:t>
            </a:r>
          </a:p>
          <a:p>
            <a:endParaRPr lang="en-US" dirty="0"/>
          </a:p>
          <a:p>
            <a:r>
              <a:rPr lang="en-US" dirty="0"/>
              <a:t>Cutting the suspension rate in half would result in $17.8 billion in savings, including $5.5 billion in additional tax revenue, $2 billion in health savings, and $3 billion in crime savings</a:t>
            </a:r>
          </a:p>
          <a:p>
            <a:pPr marL="0" indent="0">
              <a:buNone/>
            </a:pPr>
            <a:r>
              <a:rPr lang="en-US" sz="1500" dirty="0"/>
              <a:t>https://all4ed.org/articles/the-suspension-effect-exclusionary-discipline-practices-increase-high-school-dropout-rates-and-cost-the-nation-billions-in-lost-tax-revenue-according-to-the-center-for-civil-rights-remedies/</a:t>
            </a:r>
          </a:p>
        </p:txBody>
      </p:sp>
    </p:spTree>
    <p:extLst>
      <p:ext uri="{BB962C8B-B14F-4D97-AF65-F5344CB8AC3E}">
        <p14:creationId xmlns:p14="http://schemas.microsoft.com/office/powerpoint/2010/main" val="3003327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7870810-28D2-4AD7-A7E6-920B5FDDE718}"/>
              </a:ext>
            </a:extLst>
          </p:cNvPr>
          <p:cNvSpPr>
            <a:spLocks noGrp="1"/>
          </p:cNvSpPr>
          <p:nvPr>
            <p:ph type="subTitle" idx="1"/>
          </p:nvPr>
        </p:nvSpPr>
        <p:spPr/>
        <p:txBody>
          <a:bodyPr>
            <a:normAutofit lnSpcReduction="10000"/>
          </a:bodyPr>
          <a:lstStyle/>
          <a:p>
            <a:r>
              <a:rPr lang="en-US" sz="4000" dirty="0"/>
              <a:t>The overuse of Law Enforcement in the schools</a:t>
            </a:r>
          </a:p>
        </p:txBody>
      </p:sp>
      <p:sp>
        <p:nvSpPr>
          <p:cNvPr id="3" name="Title 2">
            <a:extLst>
              <a:ext uri="{FF2B5EF4-FFF2-40B4-BE49-F238E27FC236}">
                <a16:creationId xmlns:a16="http://schemas.microsoft.com/office/drawing/2014/main" id="{B03A3F7B-89BE-4541-B913-5B776B469847}"/>
              </a:ext>
            </a:extLst>
          </p:cNvPr>
          <p:cNvSpPr>
            <a:spLocks noGrp="1"/>
          </p:cNvSpPr>
          <p:nvPr>
            <p:ph type="ctrTitle"/>
          </p:nvPr>
        </p:nvSpPr>
        <p:spPr/>
        <p:txBody>
          <a:bodyPr>
            <a:normAutofit/>
          </a:bodyPr>
          <a:lstStyle/>
          <a:p>
            <a:r>
              <a:rPr lang="en-US" sz="7200" dirty="0"/>
              <a:t>Factor 2</a:t>
            </a:r>
          </a:p>
        </p:txBody>
      </p:sp>
    </p:spTree>
    <p:extLst>
      <p:ext uri="{BB962C8B-B14F-4D97-AF65-F5344CB8AC3E}">
        <p14:creationId xmlns:p14="http://schemas.microsoft.com/office/powerpoint/2010/main" val="344616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CD182-5E25-49D6-8D8B-6EE70DE14274}"/>
              </a:ext>
            </a:extLst>
          </p:cNvPr>
          <p:cNvSpPr>
            <a:spLocks noGrp="1"/>
          </p:cNvSpPr>
          <p:nvPr>
            <p:ph type="title"/>
          </p:nvPr>
        </p:nvSpPr>
        <p:spPr/>
        <p:txBody>
          <a:bodyPr/>
          <a:lstStyle/>
          <a:p>
            <a:r>
              <a:rPr lang="en-US" dirty="0">
                <a:solidFill>
                  <a:schemeClr val="accent1"/>
                </a:solidFill>
              </a:rPr>
              <a:t>The Overuse of Law Enforcement in the Schools</a:t>
            </a:r>
          </a:p>
        </p:txBody>
      </p:sp>
      <p:sp>
        <p:nvSpPr>
          <p:cNvPr id="3" name="Footer Placeholder 2">
            <a:extLst>
              <a:ext uri="{FF2B5EF4-FFF2-40B4-BE49-F238E27FC236}">
                <a16:creationId xmlns:a16="http://schemas.microsoft.com/office/drawing/2014/main" id="{356AA52D-19AC-4005-83A5-C186DD674430}"/>
              </a:ext>
            </a:extLst>
          </p:cNvPr>
          <p:cNvSpPr>
            <a:spLocks noGrp="1"/>
          </p:cNvSpPr>
          <p:nvPr>
            <p:ph type="ftr" sz="quarter" idx="11"/>
          </p:nvPr>
        </p:nvSpPr>
        <p:spPr/>
        <p:txBody>
          <a:bodyPr/>
          <a:lstStyle/>
          <a:p>
            <a:r>
              <a:rPr lang="en-US"/>
              <a:t>Community Legal Services of Mid-Florida</a:t>
            </a:r>
            <a:endParaRPr lang="en-US" dirty="0"/>
          </a:p>
        </p:txBody>
      </p:sp>
      <p:sp>
        <p:nvSpPr>
          <p:cNvPr id="4" name="Slide Number Placeholder 3">
            <a:extLst>
              <a:ext uri="{FF2B5EF4-FFF2-40B4-BE49-F238E27FC236}">
                <a16:creationId xmlns:a16="http://schemas.microsoft.com/office/drawing/2014/main" id="{B011DE9F-5CAD-45E7-A551-A9858F0703E3}"/>
              </a:ext>
            </a:extLst>
          </p:cNvPr>
          <p:cNvSpPr>
            <a:spLocks noGrp="1"/>
          </p:cNvSpPr>
          <p:nvPr>
            <p:ph type="sldNum" sz="quarter" idx="12"/>
          </p:nvPr>
        </p:nvSpPr>
        <p:spPr/>
        <p:txBody>
          <a:bodyPr/>
          <a:lstStyle/>
          <a:p>
            <a:fld id="{8A7A6979-0714-4377-B894-6BE4C2D6E202}" type="slidenum">
              <a:rPr lang="en-US" smtClean="0"/>
              <a:pPr/>
              <a:t>22</a:t>
            </a:fld>
            <a:endParaRPr lang="en-US" dirty="0"/>
          </a:p>
        </p:txBody>
      </p:sp>
      <p:pic>
        <p:nvPicPr>
          <p:cNvPr id="7" name="Content Placeholder 6">
            <a:extLst>
              <a:ext uri="{FF2B5EF4-FFF2-40B4-BE49-F238E27FC236}">
                <a16:creationId xmlns:a16="http://schemas.microsoft.com/office/drawing/2014/main" id="{C5535CD7-ACA8-4C9C-A1E5-90FE932C3803}"/>
              </a:ext>
            </a:extLst>
          </p:cNvPr>
          <p:cNvPicPr>
            <a:picLocks noGrp="1" noChangeAspect="1"/>
          </p:cNvPicPr>
          <p:nvPr>
            <p:ph sz="quarter" idx="1"/>
          </p:nvPr>
        </p:nvPicPr>
        <p:blipFill>
          <a:blip r:embed="rId2"/>
          <a:stretch>
            <a:fillRect/>
          </a:stretch>
        </p:blipFill>
        <p:spPr>
          <a:xfrm>
            <a:off x="3161506" y="1565275"/>
            <a:ext cx="5819775" cy="4495800"/>
          </a:xfrm>
        </p:spPr>
      </p:pic>
    </p:spTree>
    <p:extLst>
      <p:ext uri="{BB962C8B-B14F-4D97-AF65-F5344CB8AC3E}">
        <p14:creationId xmlns:p14="http://schemas.microsoft.com/office/powerpoint/2010/main" val="3756795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6684-1815-4C23-AC3F-63194DEEE4C6}"/>
              </a:ext>
            </a:extLst>
          </p:cNvPr>
          <p:cNvSpPr>
            <a:spLocks noGrp="1"/>
          </p:cNvSpPr>
          <p:nvPr>
            <p:ph type="title"/>
          </p:nvPr>
        </p:nvSpPr>
        <p:spPr>
          <a:xfrm>
            <a:off x="402336" y="-96592"/>
            <a:ext cx="11379200" cy="1084144"/>
          </a:xfrm>
        </p:spPr>
        <p:txBody>
          <a:bodyPr>
            <a:noAutofit/>
          </a:bodyPr>
          <a:lstStyle/>
          <a:p>
            <a:r>
              <a:rPr lang="en-US" sz="6600" dirty="0">
                <a:solidFill>
                  <a:schemeClr val="accent1"/>
                </a:solidFill>
              </a:rPr>
              <a:t>2017</a:t>
            </a:r>
          </a:p>
        </p:txBody>
      </p:sp>
      <p:sp>
        <p:nvSpPr>
          <p:cNvPr id="3" name="Footer Placeholder 2">
            <a:extLst>
              <a:ext uri="{FF2B5EF4-FFF2-40B4-BE49-F238E27FC236}">
                <a16:creationId xmlns:a16="http://schemas.microsoft.com/office/drawing/2014/main" id="{61AA35CF-501F-4A94-ACF4-35BCDAEF4126}"/>
              </a:ext>
            </a:extLst>
          </p:cNvPr>
          <p:cNvSpPr>
            <a:spLocks noGrp="1"/>
          </p:cNvSpPr>
          <p:nvPr>
            <p:ph type="ftr" sz="quarter" idx="11"/>
          </p:nvPr>
        </p:nvSpPr>
        <p:spPr/>
        <p:txBody>
          <a:bodyPr/>
          <a:lstStyle/>
          <a:p>
            <a:r>
              <a:rPr lang="en-US"/>
              <a:t>Community Legal Services of Mid-Florida</a:t>
            </a:r>
            <a:endParaRPr lang="en-US" dirty="0"/>
          </a:p>
        </p:txBody>
      </p:sp>
      <p:sp>
        <p:nvSpPr>
          <p:cNvPr id="4" name="Slide Number Placeholder 3">
            <a:extLst>
              <a:ext uri="{FF2B5EF4-FFF2-40B4-BE49-F238E27FC236}">
                <a16:creationId xmlns:a16="http://schemas.microsoft.com/office/drawing/2014/main" id="{165229BD-7388-4448-BE6D-52360702CE9C}"/>
              </a:ext>
            </a:extLst>
          </p:cNvPr>
          <p:cNvSpPr>
            <a:spLocks noGrp="1"/>
          </p:cNvSpPr>
          <p:nvPr>
            <p:ph type="sldNum" sz="quarter" idx="12"/>
          </p:nvPr>
        </p:nvSpPr>
        <p:spPr/>
        <p:txBody>
          <a:bodyPr/>
          <a:lstStyle/>
          <a:p>
            <a:fld id="{8A7A6979-0714-4377-B894-6BE4C2D6E202}" type="slidenum">
              <a:rPr lang="en-US" smtClean="0"/>
              <a:pPr/>
              <a:t>23</a:t>
            </a:fld>
            <a:endParaRPr lang="en-US" dirty="0"/>
          </a:p>
        </p:txBody>
      </p:sp>
      <p:sp>
        <p:nvSpPr>
          <p:cNvPr id="5" name="Content Placeholder 4">
            <a:extLst>
              <a:ext uri="{FF2B5EF4-FFF2-40B4-BE49-F238E27FC236}">
                <a16:creationId xmlns:a16="http://schemas.microsoft.com/office/drawing/2014/main" id="{015B7F18-CF52-4281-BC66-3158CBE1A05E}"/>
              </a:ext>
            </a:extLst>
          </p:cNvPr>
          <p:cNvSpPr>
            <a:spLocks noGrp="1"/>
          </p:cNvSpPr>
          <p:nvPr>
            <p:ph sz="quarter" idx="1"/>
          </p:nvPr>
        </p:nvSpPr>
        <p:spPr/>
        <p:txBody>
          <a:bodyPr>
            <a:normAutofit/>
          </a:bodyPr>
          <a:lstStyle/>
          <a:p>
            <a:endParaRPr lang="en-US" sz="5400" dirty="0"/>
          </a:p>
          <a:p>
            <a:r>
              <a:rPr lang="en-US" sz="4400" dirty="0"/>
              <a:t>47% of all schools have some kind of law enforcement officer present.</a:t>
            </a:r>
          </a:p>
        </p:txBody>
      </p:sp>
    </p:spTree>
    <p:extLst>
      <p:ext uri="{BB962C8B-B14F-4D97-AF65-F5344CB8AC3E}">
        <p14:creationId xmlns:p14="http://schemas.microsoft.com/office/powerpoint/2010/main" val="3087795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48191-C397-40AC-8FD8-2E442ACE4D00}"/>
              </a:ext>
            </a:extLst>
          </p:cNvPr>
          <p:cNvSpPr>
            <a:spLocks noGrp="1"/>
          </p:cNvSpPr>
          <p:nvPr>
            <p:ph type="title"/>
          </p:nvPr>
        </p:nvSpPr>
        <p:spPr/>
        <p:txBody>
          <a:bodyPr>
            <a:noAutofit/>
          </a:bodyPr>
          <a:lstStyle/>
          <a:p>
            <a:r>
              <a:rPr lang="en-US" sz="4800" dirty="0">
                <a:solidFill>
                  <a:schemeClr val="accent1"/>
                </a:solidFill>
              </a:rPr>
              <a:t>Why?</a:t>
            </a:r>
          </a:p>
        </p:txBody>
      </p:sp>
      <p:sp>
        <p:nvSpPr>
          <p:cNvPr id="3" name="Footer Placeholder 2">
            <a:extLst>
              <a:ext uri="{FF2B5EF4-FFF2-40B4-BE49-F238E27FC236}">
                <a16:creationId xmlns:a16="http://schemas.microsoft.com/office/drawing/2014/main" id="{C3216AD4-4E03-4D4A-B432-D58C21F236E5}"/>
              </a:ext>
            </a:extLst>
          </p:cNvPr>
          <p:cNvSpPr>
            <a:spLocks noGrp="1"/>
          </p:cNvSpPr>
          <p:nvPr>
            <p:ph type="ftr" sz="quarter" idx="11"/>
          </p:nvPr>
        </p:nvSpPr>
        <p:spPr/>
        <p:txBody>
          <a:bodyPr/>
          <a:lstStyle/>
          <a:p>
            <a:r>
              <a:rPr lang="en-US"/>
              <a:t>Community Legal Services of Mid-Florida</a:t>
            </a:r>
            <a:endParaRPr lang="en-US" dirty="0"/>
          </a:p>
        </p:txBody>
      </p:sp>
      <p:sp>
        <p:nvSpPr>
          <p:cNvPr id="4" name="Slide Number Placeholder 3">
            <a:extLst>
              <a:ext uri="{FF2B5EF4-FFF2-40B4-BE49-F238E27FC236}">
                <a16:creationId xmlns:a16="http://schemas.microsoft.com/office/drawing/2014/main" id="{9FB12F13-3252-4E10-9611-9A87602CF984}"/>
              </a:ext>
            </a:extLst>
          </p:cNvPr>
          <p:cNvSpPr>
            <a:spLocks noGrp="1"/>
          </p:cNvSpPr>
          <p:nvPr>
            <p:ph type="sldNum" sz="quarter" idx="12"/>
          </p:nvPr>
        </p:nvSpPr>
        <p:spPr/>
        <p:txBody>
          <a:bodyPr/>
          <a:lstStyle/>
          <a:p>
            <a:fld id="{8A7A6979-0714-4377-B894-6BE4C2D6E202}" type="slidenum">
              <a:rPr lang="en-US" smtClean="0"/>
              <a:pPr/>
              <a:t>24</a:t>
            </a:fld>
            <a:endParaRPr lang="en-US" dirty="0"/>
          </a:p>
        </p:txBody>
      </p:sp>
      <p:pic>
        <p:nvPicPr>
          <p:cNvPr id="7" name="Content Placeholder 6">
            <a:extLst>
              <a:ext uri="{FF2B5EF4-FFF2-40B4-BE49-F238E27FC236}">
                <a16:creationId xmlns:a16="http://schemas.microsoft.com/office/drawing/2014/main" id="{E1D397A7-3795-4CA8-953D-09A402B8A8FE}"/>
              </a:ext>
            </a:extLst>
          </p:cNvPr>
          <p:cNvPicPr>
            <a:picLocks noGrp="1" noChangeAspect="1"/>
          </p:cNvPicPr>
          <p:nvPr>
            <p:ph sz="quarter" idx="1"/>
          </p:nvPr>
        </p:nvPicPr>
        <p:blipFill>
          <a:blip r:embed="rId2"/>
          <a:stretch>
            <a:fillRect/>
          </a:stretch>
        </p:blipFill>
        <p:spPr>
          <a:xfrm>
            <a:off x="2170090" y="1506518"/>
            <a:ext cx="7534140" cy="4904329"/>
          </a:xfrm>
        </p:spPr>
      </p:pic>
    </p:spTree>
    <p:extLst>
      <p:ext uri="{BB962C8B-B14F-4D97-AF65-F5344CB8AC3E}">
        <p14:creationId xmlns:p14="http://schemas.microsoft.com/office/powerpoint/2010/main" val="3057124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CC08C-25C8-4312-AE1B-16CD35586F14}"/>
              </a:ext>
            </a:extLst>
          </p:cNvPr>
          <p:cNvSpPr>
            <a:spLocks noGrp="1"/>
          </p:cNvSpPr>
          <p:nvPr>
            <p:ph type="title"/>
          </p:nvPr>
        </p:nvSpPr>
        <p:spPr/>
        <p:txBody>
          <a:bodyPr>
            <a:normAutofit/>
          </a:bodyPr>
          <a:lstStyle/>
          <a:p>
            <a:r>
              <a:rPr lang="en-US" sz="4000" dirty="0">
                <a:solidFill>
                  <a:schemeClr val="accent1"/>
                </a:solidFill>
              </a:rPr>
              <a:t>Sadly…	</a:t>
            </a:r>
          </a:p>
        </p:txBody>
      </p:sp>
      <p:sp>
        <p:nvSpPr>
          <p:cNvPr id="3" name="Footer Placeholder 2">
            <a:extLst>
              <a:ext uri="{FF2B5EF4-FFF2-40B4-BE49-F238E27FC236}">
                <a16:creationId xmlns:a16="http://schemas.microsoft.com/office/drawing/2014/main" id="{CF2D9BDC-9388-4356-AE08-985EB203CA4D}"/>
              </a:ext>
            </a:extLst>
          </p:cNvPr>
          <p:cNvSpPr>
            <a:spLocks noGrp="1"/>
          </p:cNvSpPr>
          <p:nvPr>
            <p:ph type="ftr" sz="quarter" idx="11"/>
          </p:nvPr>
        </p:nvSpPr>
        <p:spPr/>
        <p:txBody>
          <a:bodyPr/>
          <a:lstStyle/>
          <a:p>
            <a:r>
              <a:rPr lang="en-US"/>
              <a:t>Community Legal Services of Mid-Florida</a:t>
            </a:r>
            <a:endParaRPr lang="en-US" dirty="0"/>
          </a:p>
        </p:txBody>
      </p:sp>
      <p:sp>
        <p:nvSpPr>
          <p:cNvPr id="4" name="Slide Number Placeholder 3">
            <a:extLst>
              <a:ext uri="{FF2B5EF4-FFF2-40B4-BE49-F238E27FC236}">
                <a16:creationId xmlns:a16="http://schemas.microsoft.com/office/drawing/2014/main" id="{97B0E02D-6326-49B6-94B4-A344B97E21FE}"/>
              </a:ext>
            </a:extLst>
          </p:cNvPr>
          <p:cNvSpPr>
            <a:spLocks noGrp="1"/>
          </p:cNvSpPr>
          <p:nvPr>
            <p:ph type="sldNum" sz="quarter" idx="12"/>
          </p:nvPr>
        </p:nvSpPr>
        <p:spPr/>
        <p:txBody>
          <a:bodyPr/>
          <a:lstStyle/>
          <a:p>
            <a:fld id="{8A7A6979-0714-4377-B894-6BE4C2D6E202}" type="slidenum">
              <a:rPr lang="en-US" smtClean="0"/>
              <a:pPr/>
              <a:t>25</a:t>
            </a:fld>
            <a:endParaRPr lang="en-US" dirty="0"/>
          </a:p>
        </p:txBody>
      </p:sp>
      <p:sp>
        <p:nvSpPr>
          <p:cNvPr id="5" name="Content Placeholder 4">
            <a:extLst>
              <a:ext uri="{FF2B5EF4-FFF2-40B4-BE49-F238E27FC236}">
                <a16:creationId xmlns:a16="http://schemas.microsoft.com/office/drawing/2014/main" id="{E47BD550-CABB-4C32-A679-956AD1B955DC}"/>
              </a:ext>
            </a:extLst>
          </p:cNvPr>
          <p:cNvSpPr>
            <a:spLocks noGrp="1"/>
          </p:cNvSpPr>
          <p:nvPr>
            <p:ph sz="quarter" idx="1"/>
          </p:nvPr>
        </p:nvSpPr>
        <p:spPr/>
        <p:txBody>
          <a:bodyPr>
            <a:normAutofit/>
          </a:bodyPr>
          <a:lstStyle/>
          <a:p>
            <a:pPr marL="0" indent="0">
              <a:buNone/>
            </a:pPr>
            <a:r>
              <a:rPr lang="en-US" sz="4400" dirty="0"/>
              <a:t>School resource officers have not effectively stopped any of these shootings, nor have they been shown to improve school safety.</a:t>
            </a:r>
          </a:p>
          <a:p>
            <a:pPr marL="0" indent="0">
              <a:buNone/>
            </a:pPr>
            <a:endParaRPr lang="en-US" sz="4400" dirty="0"/>
          </a:p>
          <a:p>
            <a:pPr marL="0" indent="0">
              <a:buNone/>
            </a:pPr>
            <a:r>
              <a:rPr lang="en-US" sz="4400" dirty="0"/>
              <a:t>Despite this, funding for police presence for schools has increased exponentially.</a:t>
            </a:r>
          </a:p>
        </p:txBody>
      </p:sp>
    </p:spTree>
    <p:extLst>
      <p:ext uri="{BB962C8B-B14F-4D97-AF65-F5344CB8AC3E}">
        <p14:creationId xmlns:p14="http://schemas.microsoft.com/office/powerpoint/2010/main" val="1048550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0C22D-CC98-459A-9231-6CFDE862F7F1}"/>
              </a:ext>
            </a:extLst>
          </p:cNvPr>
          <p:cNvSpPr>
            <a:spLocks noGrp="1"/>
          </p:cNvSpPr>
          <p:nvPr>
            <p:ph type="title"/>
          </p:nvPr>
        </p:nvSpPr>
        <p:spPr/>
        <p:txBody>
          <a:bodyPr/>
          <a:lstStyle/>
          <a:p>
            <a:r>
              <a:rPr lang="en-US" dirty="0">
                <a:solidFill>
                  <a:schemeClr val="accent1"/>
                </a:solidFill>
              </a:rPr>
              <a:t>Another concern…</a:t>
            </a:r>
          </a:p>
        </p:txBody>
      </p:sp>
      <p:sp>
        <p:nvSpPr>
          <p:cNvPr id="3" name="Footer Placeholder 2">
            <a:extLst>
              <a:ext uri="{FF2B5EF4-FFF2-40B4-BE49-F238E27FC236}">
                <a16:creationId xmlns:a16="http://schemas.microsoft.com/office/drawing/2014/main" id="{457ACA63-40FB-4E2F-AF0A-475F3ADAD9D2}"/>
              </a:ext>
            </a:extLst>
          </p:cNvPr>
          <p:cNvSpPr>
            <a:spLocks noGrp="1"/>
          </p:cNvSpPr>
          <p:nvPr>
            <p:ph type="ftr" sz="quarter" idx="11"/>
          </p:nvPr>
        </p:nvSpPr>
        <p:spPr/>
        <p:txBody>
          <a:bodyPr/>
          <a:lstStyle/>
          <a:p>
            <a:r>
              <a:rPr lang="en-US"/>
              <a:t>Community Legal Services of Mid-Florida</a:t>
            </a:r>
            <a:endParaRPr lang="en-US" dirty="0"/>
          </a:p>
        </p:txBody>
      </p:sp>
      <p:sp>
        <p:nvSpPr>
          <p:cNvPr id="4" name="Slide Number Placeholder 3">
            <a:extLst>
              <a:ext uri="{FF2B5EF4-FFF2-40B4-BE49-F238E27FC236}">
                <a16:creationId xmlns:a16="http://schemas.microsoft.com/office/drawing/2014/main" id="{BEA1118B-6934-4984-8BC7-AD9A174424C9}"/>
              </a:ext>
            </a:extLst>
          </p:cNvPr>
          <p:cNvSpPr>
            <a:spLocks noGrp="1"/>
          </p:cNvSpPr>
          <p:nvPr>
            <p:ph type="sldNum" sz="quarter" idx="12"/>
          </p:nvPr>
        </p:nvSpPr>
        <p:spPr/>
        <p:txBody>
          <a:bodyPr/>
          <a:lstStyle/>
          <a:p>
            <a:fld id="{8A7A6979-0714-4377-B894-6BE4C2D6E202}" type="slidenum">
              <a:rPr lang="en-US" smtClean="0"/>
              <a:pPr/>
              <a:t>26</a:t>
            </a:fld>
            <a:endParaRPr lang="en-US" dirty="0"/>
          </a:p>
        </p:txBody>
      </p:sp>
      <p:pic>
        <p:nvPicPr>
          <p:cNvPr id="7" name="Content Placeholder 6">
            <a:extLst>
              <a:ext uri="{FF2B5EF4-FFF2-40B4-BE49-F238E27FC236}">
                <a16:creationId xmlns:a16="http://schemas.microsoft.com/office/drawing/2014/main" id="{692B2804-10BB-4961-A46C-486EC73B1003}"/>
              </a:ext>
            </a:extLst>
          </p:cNvPr>
          <p:cNvPicPr>
            <a:picLocks noGrp="1" noChangeAspect="1"/>
          </p:cNvPicPr>
          <p:nvPr>
            <p:ph sz="quarter" idx="1"/>
          </p:nvPr>
        </p:nvPicPr>
        <p:blipFill>
          <a:blip r:embed="rId2"/>
          <a:stretch>
            <a:fillRect/>
          </a:stretch>
        </p:blipFill>
        <p:spPr>
          <a:xfrm>
            <a:off x="1210615" y="1506519"/>
            <a:ext cx="9440214" cy="4855644"/>
          </a:xfrm>
        </p:spPr>
      </p:pic>
    </p:spTree>
    <p:extLst>
      <p:ext uri="{BB962C8B-B14F-4D97-AF65-F5344CB8AC3E}">
        <p14:creationId xmlns:p14="http://schemas.microsoft.com/office/powerpoint/2010/main" val="48738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51618-F58D-4532-90C1-68E210ADA221}"/>
              </a:ext>
            </a:extLst>
          </p:cNvPr>
          <p:cNvSpPr>
            <a:spLocks noGrp="1"/>
          </p:cNvSpPr>
          <p:nvPr>
            <p:ph type="title"/>
          </p:nvPr>
        </p:nvSpPr>
        <p:spPr/>
        <p:txBody>
          <a:bodyPr/>
          <a:lstStyle/>
          <a:p>
            <a:r>
              <a:rPr lang="en-US" dirty="0">
                <a:solidFill>
                  <a:schemeClr val="accent1"/>
                </a:solidFill>
              </a:rPr>
              <a:t>What Does Improve School Safety?</a:t>
            </a:r>
          </a:p>
        </p:txBody>
      </p:sp>
      <p:sp>
        <p:nvSpPr>
          <p:cNvPr id="3" name="Footer Placeholder 2">
            <a:extLst>
              <a:ext uri="{FF2B5EF4-FFF2-40B4-BE49-F238E27FC236}">
                <a16:creationId xmlns:a16="http://schemas.microsoft.com/office/drawing/2014/main" id="{52757679-F027-4774-9459-F2E206485D46}"/>
              </a:ext>
            </a:extLst>
          </p:cNvPr>
          <p:cNvSpPr>
            <a:spLocks noGrp="1"/>
          </p:cNvSpPr>
          <p:nvPr>
            <p:ph type="ftr" sz="quarter" idx="11"/>
          </p:nvPr>
        </p:nvSpPr>
        <p:spPr/>
        <p:txBody>
          <a:bodyPr/>
          <a:lstStyle/>
          <a:p>
            <a:r>
              <a:rPr lang="en-US"/>
              <a:t>Community Legal Services of Mid-Florida</a:t>
            </a:r>
            <a:endParaRPr lang="en-US" dirty="0"/>
          </a:p>
        </p:txBody>
      </p:sp>
      <p:sp>
        <p:nvSpPr>
          <p:cNvPr id="4" name="Slide Number Placeholder 3">
            <a:extLst>
              <a:ext uri="{FF2B5EF4-FFF2-40B4-BE49-F238E27FC236}">
                <a16:creationId xmlns:a16="http://schemas.microsoft.com/office/drawing/2014/main" id="{69A9BEF9-40EB-4D5C-BBC3-31B2E9282FFA}"/>
              </a:ext>
            </a:extLst>
          </p:cNvPr>
          <p:cNvSpPr>
            <a:spLocks noGrp="1"/>
          </p:cNvSpPr>
          <p:nvPr>
            <p:ph type="sldNum" sz="quarter" idx="12"/>
          </p:nvPr>
        </p:nvSpPr>
        <p:spPr/>
        <p:txBody>
          <a:bodyPr/>
          <a:lstStyle/>
          <a:p>
            <a:fld id="{8A7A6979-0714-4377-B894-6BE4C2D6E202}" type="slidenum">
              <a:rPr lang="en-US" smtClean="0"/>
              <a:pPr/>
              <a:t>27</a:t>
            </a:fld>
            <a:endParaRPr lang="en-US" dirty="0"/>
          </a:p>
        </p:txBody>
      </p:sp>
      <p:sp>
        <p:nvSpPr>
          <p:cNvPr id="5" name="Content Placeholder 4">
            <a:extLst>
              <a:ext uri="{FF2B5EF4-FFF2-40B4-BE49-F238E27FC236}">
                <a16:creationId xmlns:a16="http://schemas.microsoft.com/office/drawing/2014/main" id="{60AF337C-F3F1-4945-AEF0-C025B183129D}"/>
              </a:ext>
            </a:extLst>
          </p:cNvPr>
          <p:cNvSpPr>
            <a:spLocks noGrp="1"/>
          </p:cNvSpPr>
          <p:nvPr>
            <p:ph sz="quarter" idx="1"/>
          </p:nvPr>
        </p:nvSpPr>
        <p:spPr/>
        <p:txBody>
          <a:bodyPr/>
          <a:lstStyle/>
          <a:p>
            <a:r>
              <a:rPr lang="en-US" sz="3200" dirty="0"/>
              <a:t>Identifying students with behavioral and mental health concerns</a:t>
            </a:r>
          </a:p>
          <a:p>
            <a:r>
              <a:rPr lang="en-US" sz="3200" dirty="0"/>
              <a:t>Supporting students who have behavioral and mental health needs</a:t>
            </a:r>
          </a:p>
          <a:p>
            <a:r>
              <a:rPr lang="en-US" sz="3200" dirty="0"/>
              <a:t>Training staff to identify students who may be struggling</a:t>
            </a:r>
          </a:p>
          <a:p>
            <a:r>
              <a:rPr lang="en-US" sz="3200" dirty="0"/>
              <a:t>Developing valid anti-bullying curriculum and district procedures</a:t>
            </a:r>
          </a:p>
          <a:p>
            <a:endParaRPr lang="en-US" dirty="0"/>
          </a:p>
        </p:txBody>
      </p:sp>
    </p:spTree>
    <p:extLst>
      <p:ext uri="{BB962C8B-B14F-4D97-AF65-F5344CB8AC3E}">
        <p14:creationId xmlns:p14="http://schemas.microsoft.com/office/powerpoint/2010/main" val="4202264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FEB6487-1379-468E-B5A6-712563977915}"/>
              </a:ext>
            </a:extLst>
          </p:cNvPr>
          <p:cNvSpPr>
            <a:spLocks noGrp="1"/>
          </p:cNvSpPr>
          <p:nvPr>
            <p:ph type="subTitle" idx="1"/>
          </p:nvPr>
        </p:nvSpPr>
        <p:spPr/>
        <p:txBody>
          <a:bodyPr>
            <a:noAutofit/>
          </a:bodyPr>
          <a:lstStyle/>
          <a:p>
            <a:r>
              <a:rPr lang="en-US" sz="3600" dirty="0"/>
              <a:t>The Underuse of supports and services for students with disabilities</a:t>
            </a:r>
          </a:p>
        </p:txBody>
      </p:sp>
      <p:sp>
        <p:nvSpPr>
          <p:cNvPr id="3" name="Footer Placeholder 2">
            <a:extLst>
              <a:ext uri="{FF2B5EF4-FFF2-40B4-BE49-F238E27FC236}">
                <a16:creationId xmlns:a16="http://schemas.microsoft.com/office/drawing/2014/main" id="{704397F6-27ED-4C41-82E3-401476DFB076}"/>
              </a:ext>
            </a:extLst>
          </p:cNvPr>
          <p:cNvSpPr>
            <a:spLocks noGrp="1"/>
          </p:cNvSpPr>
          <p:nvPr>
            <p:ph type="ftr" sz="quarter" idx="11"/>
          </p:nvPr>
        </p:nvSpPr>
        <p:spPr/>
        <p:txBody>
          <a:bodyPr/>
          <a:lstStyle/>
          <a:p>
            <a:r>
              <a:rPr lang="en-US"/>
              <a:t>Community Legal Services of Mid-Florida</a:t>
            </a:r>
            <a:endParaRPr lang="en-US" dirty="0"/>
          </a:p>
        </p:txBody>
      </p:sp>
      <p:sp>
        <p:nvSpPr>
          <p:cNvPr id="4" name="Slide Number Placeholder 3">
            <a:extLst>
              <a:ext uri="{FF2B5EF4-FFF2-40B4-BE49-F238E27FC236}">
                <a16:creationId xmlns:a16="http://schemas.microsoft.com/office/drawing/2014/main" id="{2B1E2DC9-B67A-43EF-AE90-3069A7532F8F}"/>
              </a:ext>
            </a:extLst>
          </p:cNvPr>
          <p:cNvSpPr>
            <a:spLocks noGrp="1"/>
          </p:cNvSpPr>
          <p:nvPr>
            <p:ph type="sldNum" sz="quarter" idx="12"/>
          </p:nvPr>
        </p:nvSpPr>
        <p:spPr/>
        <p:txBody>
          <a:bodyPr/>
          <a:lstStyle/>
          <a:p>
            <a:fld id="{8A7A6979-0714-4377-B894-6BE4C2D6E202}" type="slidenum">
              <a:rPr lang="en-US" smtClean="0"/>
              <a:pPr/>
              <a:t>28</a:t>
            </a:fld>
            <a:endParaRPr lang="en-US" dirty="0"/>
          </a:p>
        </p:txBody>
      </p:sp>
      <p:sp>
        <p:nvSpPr>
          <p:cNvPr id="2" name="Title 1">
            <a:extLst>
              <a:ext uri="{FF2B5EF4-FFF2-40B4-BE49-F238E27FC236}">
                <a16:creationId xmlns:a16="http://schemas.microsoft.com/office/drawing/2014/main" id="{C7363861-3642-452A-8DF7-94697BE4CC02}"/>
              </a:ext>
            </a:extLst>
          </p:cNvPr>
          <p:cNvSpPr>
            <a:spLocks noGrp="1"/>
          </p:cNvSpPr>
          <p:nvPr>
            <p:ph type="ctrTitle"/>
          </p:nvPr>
        </p:nvSpPr>
        <p:spPr/>
        <p:txBody>
          <a:bodyPr>
            <a:noAutofit/>
          </a:bodyPr>
          <a:lstStyle/>
          <a:p>
            <a:r>
              <a:rPr lang="en-US" sz="4400" dirty="0">
                <a:solidFill>
                  <a:srgbClr val="C00000"/>
                </a:solidFill>
              </a:rPr>
              <a:t>Factor 3</a:t>
            </a:r>
          </a:p>
        </p:txBody>
      </p:sp>
    </p:spTree>
    <p:extLst>
      <p:ext uri="{BB962C8B-B14F-4D97-AF65-F5344CB8AC3E}">
        <p14:creationId xmlns:p14="http://schemas.microsoft.com/office/powerpoint/2010/main" val="3693944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701C7-A6EE-428B-A945-04B9F422AFE6}"/>
              </a:ext>
            </a:extLst>
          </p:cNvPr>
          <p:cNvSpPr>
            <a:spLocks noGrp="1"/>
          </p:cNvSpPr>
          <p:nvPr>
            <p:ph type="title"/>
          </p:nvPr>
        </p:nvSpPr>
        <p:spPr/>
        <p:txBody>
          <a:bodyPr>
            <a:noAutofit/>
          </a:bodyPr>
          <a:lstStyle/>
          <a:p>
            <a:r>
              <a:rPr lang="en-US" sz="2800" dirty="0">
                <a:solidFill>
                  <a:schemeClr val="accent1"/>
                </a:solidFill>
              </a:rPr>
              <a:t/>
            </a:r>
            <a:br>
              <a:rPr lang="en-US" sz="2800" dirty="0">
                <a:solidFill>
                  <a:schemeClr val="accent1"/>
                </a:solidFill>
              </a:rPr>
            </a:br>
            <a:r>
              <a:rPr lang="en-US" sz="2800" dirty="0">
                <a:solidFill>
                  <a:schemeClr val="accent1"/>
                </a:solidFill>
              </a:rPr>
              <a:t>The Underuse of Appropriate Programs for Students with Disabilities.</a:t>
            </a:r>
          </a:p>
        </p:txBody>
      </p:sp>
      <p:sp>
        <p:nvSpPr>
          <p:cNvPr id="3" name="Footer Placeholder 2">
            <a:extLst>
              <a:ext uri="{FF2B5EF4-FFF2-40B4-BE49-F238E27FC236}">
                <a16:creationId xmlns:a16="http://schemas.microsoft.com/office/drawing/2014/main" id="{092ECFB2-02F4-48ED-BC88-6D9EC8755C44}"/>
              </a:ext>
            </a:extLst>
          </p:cNvPr>
          <p:cNvSpPr>
            <a:spLocks noGrp="1"/>
          </p:cNvSpPr>
          <p:nvPr>
            <p:ph type="ftr" sz="quarter" idx="11"/>
          </p:nvPr>
        </p:nvSpPr>
        <p:spPr/>
        <p:txBody>
          <a:bodyPr/>
          <a:lstStyle/>
          <a:p>
            <a:r>
              <a:rPr lang="en-US"/>
              <a:t>Community Legal Services of Mid-Florida</a:t>
            </a:r>
            <a:endParaRPr lang="en-US" dirty="0"/>
          </a:p>
        </p:txBody>
      </p:sp>
      <p:sp>
        <p:nvSpPr>
          <p:cNvPr id="4" name="Slide Number Placeholder 3">
            <a:extLst>
              <a:ext uri="{FF2B5EF4-FFF2-40B4-BE49-F238E27FC236}">
                <a16:creationId xmlns:a16="http://schemas.microsoft.com/office/drawing/2014/main" id="{2E3D973A-E37B-433A-8506-C5FD70B95E7B}"/>
              </a:ext>
            </a:extLst>
          </p:cNvPr>
          <p:cNvSpPr>
            <a:spLocks noGrp="1"/>
          </p:cNvSpPr>
          <p:nvPr>
            <p:ph type="sldNum" sz="quarter" idx="12"/>
          </p:nvPr>
        </p:nvSpPr>
        <p:spPr/>
        <p:txBody>
          <a:bodyPr/>
          <a:lstStyle/>
          <a:p>
            <a:fld id="{8A7A6979-0714-4377-B894-6BE4C2D6E202}" type="slidenum">
              <a:rPr lang="en-US" smtClean="0"/>
              <a:pPr/>
              <a:t>29</a:t>
            </a:fld>
            <a:endParaRPr lang="en-US" dirty="0"/>
          </a:p>
        </p:txBody>
      </p:sp>
      <p:sp>
        <p:nvSpPr>
          <p:cNvPr id="5" name="Content Placeholder 4">
            <a:extLst>
              <a:ext uri="{FF2B5EF4-FFF2-40B4-BE49-F238E27FC236}">
                <a16:creationId xmlns:a16="http://schemas.microsoft.com/office/drawing/2014/main" id="{CA3988F7-C359-4B60-8180-15ACF05EB681}"/>
              </a:ext>
            </a:extLst>
          </p:cNvPr>
          <p:cNvSpPr>
            <a:spLocks noGrp="1"/>
          </p:cNvSpPr>
          <p:nvPr>
            <p:ph sz="quarter" idx="1"/>
          </p:nvPr>
        </p:nvSpPr>
        <p:spPr/>
        <p:txBody>
          <a:bodyPr/>
          <a:lstStyle/>
          <a:p>
            <a:r>
              <a:rPr lang="en-US" dirty="0"/>
              <a:t>Florida:</a:t>
            </a:r>
          </a:p>
          <a:p>
            <a:pPr lvl="1"/>
            <a:r>
              <a:rPr lang="en-US" sz="2800" dirty="0">
                <a:solidFill>
                  <a:schemeClr val="tx1"/>
                </a:solidFill>
              </a:rPr>
              <a:t>In 2013-14 (last year for federal data collection) there were over 47,300 children with disabilities suspended from school, and 108 children with disabilities expelled. </a:t>
            </a:r>
          </a:p>
          <a:p>
            <a:pPr lvl="1"/>
            <a:r>
              <a:rPr lang="en-US" sz="2800" dirty="0">
                <a:solidFill>
                  <a:schemeClr val="tx1"/>
                </a:solidFill>
              </a:rPr>
              <a:t>Students with disabilities are more than </a:t>
            </a:r>
            <a:r>
              <a:rPr lang="en-US" sz="2800" i="1" dirty="0">
                <a:solidFill>
                  <a:schemeClr val="tx1"/>
                </a:solidFill>
              </a:rPr>
              <a:t>twice as likely </a:t>
            </a:r>
            <a:r>
              <a:rPr lang="en-US" sz="2800" dirty="0">
                <a:solidFill>
                  <a:schemeClr val="tx1"/>
                </a:solidFill>
              </a:rPr>
              <a:t>as typical peers to be suspended or expelled.  </a:t>
            </a:r>
          </a:p>
          <a:p>
            <a:pPr lvl="1"/>
            <a:r>
              <a:rPr lang="en-US" sz="2800" dirty="0">
                <a:solidFill>
                  <a:schemeClr val="tx1"/>
                </a:solidFill>
              </a:rPr>
              <a:t>Black children with disabilities are between three and five times more likely to be suspended as typical peers for the same infraction, in alignment with national averages</a:t>
            </a:r>
          </a:p>
        </p:txBody>
      </p:sp>
    </p:spTree>
    <p:extLst>
      <p:ext uri="{BB962C8B-B14F-4D97-AF65-F5344CB8AC3E}">
        <p14:creationId xmlns:p14="http://schemas.microsoft.com/office/powerpoint/2010/main" val="1212529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5E25647-B36B-4C5F-B209-EAB5CD303B65}"/>
              </a:ext>
            </a:extLst>
          </p:cNvPr>
          <p:cNvSpPr>
            <a:spLocks noGrp="1"/>
          </p:cNvSpPr>
          <p:nvPr>
            <p:ph type="ftr" sz="quarter" idx="11"/>
          </p:nvPr>
        </p:nvSpPr>
        <p:spPr/>
        <p:txBody>
          <a:bodyPr/>
          <a:lstStyle/>
          <a:p>
            <a:r>
              <a:rPr lang="en-US"/>
              <a:t>Community Legal Services of Mid-Florida</a:t>
            </a:r>
            <a:endParaRPr lang="en-US" dirty="0"/>
          </a:p>
        </p:txBody>
      </p:sp>
      <p:sp>
        <p:nvSpPr>
          <p:cNvPr id="4" name="Slide Number Placeholder 3">
            <a:extLst>
              <a:ext uri="{FF2B5EF4-FFF2-40B4-BE49-F238E27FC236}">
                <a16:creationId xmlns:a16="http://schemas.microsoft.com/office/drawing/2014/main" id="{2F8F6BCD-526A-44ED-8A59-C4BA9D2CC1B7}"/>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7" name="Content Placeholder 6">
            <a:extLst>
              <a:ext uri="{FF2B5EF4-FFF2-40B4-BE49-F238E27FC236}">
                <a16:creationId xmlns:a16="http://schemas.microsoft.com/office/drawing/2014/main" id="{F976F42E-8B45-4EC1-8DFA-C67D7F13A94C}"/>
              </a:ext>
            </a:extLst>
          </p:cNvPr>
          <p:cNvPicPr>
            <a:picLocks noGrp="1" noChangeAspect="1"/>
          </p:cNvPicPr>
          <p:nvPr>
            <p:ph sz="quarter" idx="4294967295"/>
          </p:nvPr>
        </p:nvPicPr>
        <p:blipFill>
          <a:blip r:embed="rId2" cstate="screen">
            <a:extLst>
              <a:ext uri="{28A0092B-C50C-407E-A947-70E740481C1C}">
                <a14:useLocalDpi xmlns:a14="http://schemas.microsoft.com/office/drawing/2010/main"/>
              </a:ext>
            </a:extLst>
          </a:blip>
          <a:stretch>
            <a:fillRect/>
          </a:stretch>
        </p:blipFill>
        <p:spPr>
          <a:xfrm>
            <a:off x="1204175" y="314848"/>
            <a:ext cx="9884536" cy="6096000"/>
          </a:xfrm>
        </p:spPr>
      </p:pic>
    </p:spTree>
    <p:extLst>
      <p:ext uri="{BB962C8B-B14F-4D97-AF65-F5344CB8AC3E}">
        <p14:creationId xmlns:p14="http://schemas.microsoft.com/office/powerpoint/2010/main" val="2946384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43B10-0600-447B-A69A-E8F2DBB82E03}"/>
              </a:ext>
            </a:extLst>
          </p:cNvPr>
          <p:cNvSpPr>
            <a:spLocks noGrp="1"/>
          </p:cNvSpPr>
          <p:nvPr>
            <p:ph type="title"/>
          </p:nvPr>
        </p:nvSpPr>
        <p:spPr/>
        <p:txBody>
          <a:bodyPr/>
          <a:lstStyle/>
          <a:p>
            <a:r>
              <a:rPr lang="en-US" dirty="0">
                <a:solidFill>
                  <a:schemeClr val="accent1"/>
                </a:solidFill>
              </a:rPr>
              <a:t>What are the effects of suspension on kids with disabilities?</a:t>
            </a:r>
          </a:p>
        </p:txBody>
      </p:sp>
      <p:sp>
        <p:nvSpPr>
          <p:cNvPr id="3" name="Footer Placeholder 2">
            <a:extLst>
              <a:ext uri="{FF2B5EF4-FFF2-40B4-BE49-F238E27FC236}">
                <a16:creationId xmlns:a16="http://schemas.microsoft.com/office/drawing/2014/main" id="{03D189EB-9EDC-4BF7-BEE7-5FC7C6CEEE61}"/>
              </a:ext>
            </a:extLst>
          </p:cNvPr>
          <p:cNvSpPr>
            <a:spLocks noGrp="1"/>
          </p:cNvSpPr>
          <p:nvPr>
            <p:ph type="ftr" sz="quarter" idx="11"/>
          </p:nvPr>
        </p:nvSpPr>
        <p:spPr/>
        <p:txBody>
          <a:bodyPr/>
          <a:lstStyle/>
          <a:p>
            <a:r>
              <a:rPr lang="en-US"/>
              <a:t>Community Legal Services of Mid-Florida</a:t>
            </a:r>
            <a:endParaRPr lang="en-US" dirty="0"/>
          </a:p>
        </p:txBody>
      </p:sp>
      <p:sp>
        <p:nvSpPr>
          <p:cNvPr id="4" name="Slide Number Placeholder 3">
            <a:extLst>
              <a:ext uri="{FF2B5EF4-FFF2-40B4-BE49-F238E27FC236}">
                <a16:creationId xmlns:a16="http://schemas.microsoft.com/office/drawing/2014/main" id="{1566DDED-B3A1-41ED-AA6B-F53E488CA1A7}"/>
              </a:ext>
            </a:extLst>
          </p:cNvPr>
          <p:cNvSpPr>
            <a:spLocks noGrp="1"/>
          </p:cNvSpPr>
          <p:nvPr>
            <p:ph type="sldNum" sz="quarter" idx="12"/>
          </p:nvPr>
        </p:nvSpPr>
        <p:spPr/>
        <p:txBody>
          <a:bodyPr/>
          <a:lstStyle/>
          <a:p>
            <a:fld id="{8A7A6979-0714-4377-B894-6BE4C2D6E202}" type="slidenum">
              <a:rPr lang="en-US" smtClean="0"/>
              <a:pPr/>
              <a:t>30</a:t>
            </a:fld>
            <a:endParaRPr lang="en-US" dirty="0"/>
          </a:p>
        </p:txBody>
      </p:sp>
      <p:sp>
        <p:nvSpPr>
          <p:cNvPr id="5" name="Content Placeholder 4">
            <a:extLst>
              <a:ext uri="{FF2B5EF4-FFF2-40B4-BE49-F238E27FC236}">
                <a16:creationId xmlns:a16="http://schemas.microsoft.com/office/drawing/2014/main" id="{7DA52115-13E2-4DA7-A473-5285B6999BD7}"/>
              </a:ext>
            </a:extLst>
          </p:cNvPr>
          <p:cNvSpPr>
            <a:spLocks noGrp="1"/>
          </p:cNvSpPr>
          <p:nvPr>
            <p:ph sz="quarter" idx="1"/>
          </p:nvPr>
        </p:nvSpPr>
        <p:spPr/>
        <p:txBody>
          <a:bodyPr>
            <a:normAutofit fontScale="92500" lnSpcReduction="20000"/>
          </a:bodyPr>
          <a:lstStyle/>
          <a:p>
            <a:r>
              <a:rPr lang="en-US" dirty="0"/>
              <a:t>If a child is suspended or arrested, they are excluded from educational opportunities. </a:t>
            </a:r>
          </a:p>
          <a:p>
            <a:r>
              <a:rPr lang="en-US" dirty="0"/>
              <a:t>For most students with a disability, the missed instruction does not address the underlying cause of why they felt the need to misbehave; it simply adds to their already burdensome academic challenges. </a:t>
            </a:r>
          </a:p>
          <a:p>
            <a:r>
              <a:rPr lang="en-US" dirty="0"/>
              <a:t>Each further exclusion, through either suspension or arrest, leads to more statistically significant negative outcomes. </a:t>
            </a:r>
          </a:p>
          <a:p>
            <a:r>
              <a:rPr lang="en-US" dirty="0"/>
              <a:t>A vicious cycle occurs: initial minor incident leads to a suspension/arrest, leads to getting even further behind in school, leads to the need for even more support upon returning, leads to even further student frustration and disengagement, eventually leading to the student finally dropping out of school and/or ending up in jail or prison. </a:t>
            </a:r>
          </a:p>
          <a:p>
            <a:r>
              <a:rPr lang="en-US" dirty="0"/>
              <a:t>Kids with disabilities are the most likely to enter the STPP.  </a:t>
            </a:r>
          </a:p>
        </p:txBody>
      </p:sp>
    </p:spTree>
    <p:extLst>
      <p:ext uri="{BB962C8B-B14F-4D97-AF65-F5344CB8AC3E}">
        <p14:creationId xmlns:p14="http://schemas.microsoft.com/office/powerpoint/2010/main" val="2468571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E3C17-D620-4D76-9D94-B9CDAF60EB08}"/>
              </a:ext>
            </a:extLst>
          </p:cNvPr>
          <p:cNvSpPr>
            <a:spLocks noGrp="1"/>
          </p:cNvSpPr>
          <p:nvPr>
            <p:ph type="title"/>
          </p:nvPr>
        </p:nvSpPr>
        <p:spPr/>
        <p:txBody>
          <a:bodyPr/>
          <a:lstStyle/>
          <a:p>
            <a:r>
              <a:rPr lang="en-US" dirty="0">
                <a:solidFill>
                  <a:schemeClr val="accent1"/>
                </a:solidFill>
              </a:rPr>
              <a:t>What about kids in Dependency?</a:t>
            </a:r>
          </a:p>
        </p:txBody>
      </p:sp>
      <p:sp>
        <p:nvSpPr>
          <p:cNvPr id="3" name="Footer Placeholder 2">
            <a:extLst>
              <a:ext uri="{FF2B5EF4-FFF2-40B4-BE49-F238E27FC236}">
                <a16:creationId xmlns:a16="http://schemas.microsoft.com/office/drawing/2014/main" id="{B84ED9ED-3299-462B-9A52-38C1089DC026}"/>
              </a:ext>
            </a:extLst>
          </p:cNvPr>
          <p:cNvSpPr>
            <a:spLocks noGrp="1"/>
          </p:cNvSpPr>
          <p:nvPr>
            <p:ph type="ftr" sz="quarter" idx="11"/>
          </p:nvPr>
        </p:nvSpPr>
        <p:spPr/>
        <p:txBody>
          <a:bodyPr/>
          <a:lstStyle/>
          <a:p>
            <a:r>
              <a:rPr lang="en-US"/>
              <a:t>Community Legal Services of Mid-Florida</a:t>
            </a:r>
            <a:endParaRPr lang="en-US" dirty="0"/>
          </a:p>
        </p:txBody>
      </p:sp>
      <p:sp>
        <p:nvSpPr>
          <p:cNvPr id="4" name="Slide Number Placeholder 3">
            <a:extLst>
              <a:ext uri="{FF2B5EF4-FFF2-40B4-BE49-F238E27FC236}">
                <a16:creationId xmlns:a16="http://schemas.microsoft.com/office/drawing/2014/main" id="{FFBA36BF-9DBC-4078-889A-D5567579E211}"/>
              </a:ext>
            </a:extLst>
          </p:cNvPr>
          <p:cNvSpPr>
            <a:spLocks noGrp="1"/>
          </p:cNvSpPr>
          <p:nvPr>
            <p:ph type="sldNum" sz="quarter" idx="12"/>
          </p:nvPr>
        </p:nvSpPr>
        <p:spPr/>
        <p:txBody>
          <a:bodyPr/>
          <a:lstStyle/>
          <a:p>
            <a:fld id="{8A7A6979-0714-4377-B894-6BE4C2D6E202}" type="slidenum">
              <a:rPr lang="en-US" smtClean="0"/>
              <a:pPr/>
              <a:t>31</a:t>
            </a:fld>
            <a:endParaRPr lang="en-US" dirty="0"/>
          </a:p>
        </p:txBody>
      </p:sp>
      <p:sp>
        <p:nvSpPr>
          <p:cNvPr id="5" name="Content Placeholder 4">
            <a:extLst>
              <a:ext uri="{FF2B5EF4-FFF2-40B4-BE49-F238E27FC236}">
                <a16:creationId xmlns:a16="http://schemas.microsoft.com/office/drawing/2014/main" id="{B92B0496-076F-463C-B172-3EAC9398CE79}"/>
              </a:ext>
            </a:extLst>
          </p:cNvPr>
          <p:cNvSpPr>
            <a:spLocks noGrp="1"/>
          </p:cNvSpPr>
          <p:nvPr>
            <p:ph sz="quarter" idx="1"/>
          </p:nvPr>
        </p:nvSpPr>
        <p:spPr/>
        <p:txBody>
          <a:bodyPr>
            <a:normAutofit fontScale="92500" lnSpcReduction="20000"/>
          </a:bodyPr>
          <a:lstStyle/>
          <a:p>
            <a:endParaRPr lang="en-US" dirty="0"/>
          </a:p>
          <a:p>
            <a:r>
              <a:rPr lang="en-US" dirty="0"/>
              <a:t>Kids in Dependency are also among the most likely to enter the STPP and become “Crossover kids”.</a:t>
            </a:r>
          </a:p>
          <a:p>
            <a:endParaRPr lang="en-US" dirty="0"/>
          </a:p>
          <a:p>
            <a:r>
              <a:rPr lang="en-US" dirty="0"/>
              <a:t>Transitions, lack of educational and familial support mean many kids in are educationally disadvantaged to begin with</a:t>
            </a:r>
          </a:p>
          <a:p>
            <a:endParaRPr lang="en-US" dirty="0"/>
          </a:p>
          <a:p>
            <a:r>
              <a:rPr lang="en-US" dirty="0"/>
              <a:t>Trauma, abuse and neglect often lead to the behavioral issues triggering suspensions and arrests</a:t>
            </a:r>
          </a:p>
          <a:p>
            <a:endParaRPr lang="en-US" dirty="0"/>
          </a:p>
          <a:p>
            <a:r>
              <a:rPr lang="en-US" dirty="0"/>
              <a:t>Due to multiple transitions, kids in dependency are often not identified as being students with disabilities</a:t>
            </a:r>
          </a:p>
        </p:txBody>
      </p:sp>
    </p:spTree>
    <p:extLst>
      <p:ext uri="{BB962C8B-B14F-4D97-AF65-F5344CB8AC3E}">
        <p14:creationId xmlns:p14="http://schemas.microsoft.com/office/powerpoint/2010/main" val="228646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370AB32-16E4-4017-9EFF-8FFB8479CE58}"/>
              </a:ext>
            </a:extLst>
          </p:cNvPr>
          <p:cNvSpPr>
            <a:spLocks noGrp="1"/>
          </p:cNvSpPr>
          <p:nvPr>
            <p:ph type="subTitle" idx="1"/>
          </p:nvPr>
        </p:nvSpPr>
        <p:spPr/>
        <p:txBody>
          <a:bodyPr/>
          <a:lstStyle/>
          <a:p>
            <a:endParaRPr lang="en-US" dirty="0"/>
          </a:p>
          <a:p>
            <a:endParaRPr lang="en-US" dirty="0"/>
          </a:p>
          <a:p>
            <a:r>
              <a:rPr lang="en-US" sz="4800" dirty="0"/>
              <a:t>A Lot!</a:t>
            </a:r>
          </a:p>
        </p:txBody>
      </p:sp>
      <p:sp>
        <p:nvSpPr>
          <p:cNvPr id="3" name="Footer Placeholder 2">
            <a:extLst>
              <a:ext uri="{FF2B5EF4-FFF2-40B4-BE49-F238E27FC236}">
                <a16:creationId xmlns:a16="http://schemas.microsoft.com/office/drawing/2014/main" id="{B2075420-AE35-47E0-BFC0-38A3AAD2006A}"/>
              </a:ext>
            </a:extLst>
          </p:cNvPr>
          <p:cNvSpPr>
            <a:spLocks noGrp="1"/>
          </p:cNvSpPr>
          <p:nvPr>
            <p:ph type="ftr" sz="quarter" idx="11"/>
          </p:nvPr>
        </p:nvSpPr>
        <p:spPr/>
        <p:txBody>
          <a:bodyPr/>
          <a:lstStyle/>
          <a:p>
            <a:r>
              <a:rPr lang="en-US"/>
              <a:t>Community Legal Services of Mid-Florida</a:t>
            </a:r>
            <a:endParaRPr lang="en-US" dirty="0"/>
          </a:p>
        </p:txBody>
      </p:sp>
      <p:sp>
        <p:nvSpPr>
          <p:cNvPr id="4" name="Slide Number Placeholder 3">
            <a:extLst>
              <a:ext uri="{FF2B5EF4-FFF2-40B4-BE49-F238E27FC236}">
                <a16:creationId xmlns:a16="http://schemas.microsoft.com/office/drawing/2014/main" id="{C2983048-15E1-4ECE-A15E-73AE614A6FF8}"/>
              </a:ext>
            </a:extLst>
          </p:cNvPr>
          <p:cNvSpPr>
            <a:spLocks noGrp="1"/>
          </p:cNvSpPr>
          <p:nvPr>
            <p:ph type="sldNum" sz="quarter" idx="12"/>
          </p:nvPr>
        </p:nvSpPr>
        <p:spPr/>
        <p:txBody>
          <a:bodyPr/>
          <a:lstStyle/>
          <a:p>
            <a:fld id="{8A7A6979-0714-4377-B894-6BE4C2D6E202}" type="slidenum">
              <a:rPr lang="en-US" smtClean="0"/>
              <a:pPr/>
              <a:t>32</a:t>
            </a:fld>
            <a:endParaRPr lang="en-US" dirty="0"/>
          </a:p>
        </p:txBody>
      </p:sp>
      <p:sp>
        <p:nvSpPr>
          <p:cNvPr id="6" name="Title 5">
            <a:extLst>
              <a:ext uri="{FF2B5EF4-FFF2-40B4-BE49-F238E27FC236}">
                <a16:creationId xmlns:a16="http://schemas.microsoft.com/office/drawing/2014/main" id="{85F694CA-5DC2-4F5F-BD28-FB02288C6217}"/>
              </a:ext>
            </a:extLst>
          </p:cNvPr>
          <p:cNvSpPr>
            <a:spLocks noGrp="1"/>
          </p:cNvSpPr>
          <p:nvPr>
            <p:ph type="ctrTitle"/>
          </p:nvPr>
        </p:nvSpPr>
        <p:spPr/>
        <p:txBody>
          <a:bodyPr/>
          <a:lstStyle/>
          <a:p>
            <a:r>
              <a:rPr lang="en-US" dirty="0">
                <a:solidFill>
                  <a:schemeClr val="accent1"/>
                </a:solidFill>
              </a:rPr>
              <a:t>What can you do to help stop the School-to-Prison-Pipeline?</a:t>
            </a:r>
          </a:p>
        </p:txBody>
      </p:sp>
    </p:spTree>
    <p:extLst>
      <p:ext uri="{BB962C8B-B14F-4D97-AF65-F5344CB8AC3E}">
        <p14:creationId xmlns:p14="http://schemas.microsoft.com/office/powerpoint/2010/main" val="305224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F3BB3-6B6B-43EA-A209-9BE13D06126B}"/>
              </a:ext>
            </a:extLst>
          </p:cNvPr>
          <p:cNvSpPr>
            <a:spLocks noGrp="1"/>
          </p:cNvSpPr>
          <p:nvPr>
            <p:ph type="title"/>
          </p:nvPr>
        </p:nvSpPr>
        <p:spPr/>
        <p:txBody>
          <a:bodyPr/>
          <a:lstStyle/>
          <a:p>
            <a:r>
              <a:rPr lang="en-US" dirty="0">
                <a:solidFill>
                  <a:srgbClr val="C00000"/>
                </a:solidFill>
              </a:rPr>
              <a:t>Advocate, Advocate</a:t>
            </a:r>
            <a:r>
              <a:rPr lang="en-US">
                <a:solidFill>
                  <a:srgbClr val="C00000"/>
                </a:solidFill>
              </a:rPr>
              <a:t>, Advocate</a:t>
            </a:r>
            <a:endParaRPr lang="en-US" dirty="0">
              <a:solidFill>
                <a:srgbClr val="C00000"/>
              </a:solidFill>
            </a:endParaRPr>
          </a:p>
        </p:txBody>
      </p:sp>
      <p:sp>
        <p:nvSpPr>
          <p:cNvPr id="3" name="Footer Placeholder 2">
            <a:extLst>
              <a:ext uri="{FF2B5EF4-FFF2-40B4-BE49-F238E27FC236}">
                <a16:creationId xmlns:a16="http://schemas.microsoft.com/office/drawing/2014/main" id="{12907F6D-3BA2-44D9-A30E-46A090A70F38}"/>
              </a:ext>
            </a:extLst>
          </p:cNvPr>
          <p:cNvSpPr>
            <a:spLocks noGrp="1"/>
          </p:cNvSpPr>
          <p:nvPr>
            <p:ph type="ftr" sz="quarter" idx="11"/>
          </p:nvPr>
        </p:nvSpPr>
        <p:spPr/>
        <p:txBody>
          <a:bodyPr/>
          <a:lstStyle/>
          <a:p>
            <a:r>
              <a:rPr lang="en-US"/>
              <a:t>Community Legal Services of Mid-Florida</a:t>
            </a:r>
            <a:endParaRPr lang="en-US" dirty="0"/>
          </a:p>
        </p:txBody>
      </p:sp>
      <p:sp>
        <p:nvSpPr>
          <p:cNvPr id="4" name="Slide Number Placeholder 3">
            <a:extLst>
              <a:ext uri="{FF2B5EF4-FFF2-40B4-BE49-F238E27FC236}">
                <a16:creationId xmlns:a16="http://schemas.microsoft.com/office/drawing/2014/main" id="{B9769662-017E-4BE1-9DCE-CCA5D8E0211D}"/>
              </a:ext>
            </a:extLst>
          </p:cNvPr>
          <p:cNvSpPr>
            <a:spLocks noGrp="1"/>
          </p:cNvSpPr>
          <p:nvPr>
            <p:ph type="sldNum" sz="quarter" idx="12"/>
          </p:nvPr>
        </p:nvSpPr>
        <p:spPr/>
        <p:txBody>
          <a:bodyPr/>
          <a:lstStyle/>
          <a:p>
            <a:fld id="{8A7A6979-0714-4377-B894-6BE4C2D6E202}" type="slidenum">
              <a:rPr lang="en-US" smtClean="0"/>
              <a:pPr/>
              <a:t>33</a:t>
            </a:fld>
            <a:endParaRPr lang="en-US" dirty="0"/>
          </a:p>
        </p:txBody>
      </p:sp>
      <p:sp>
        <p:nvSpPr>
          <p:cNvPr id="5" name="Content Placeholder 4">
            <a:extLst>
              <a:ext uri="{FF2B5EF4-FFF2-40B4-BE49-F238E27FC236}">
                <a16:creationId xmlns:a16="http://schemas.microsoft.com/office/drawing/2014/main" id="{CC0F108F-F8C5-42E4-91A1-6F77A2EF434B}"/>
              </a:ext>
            </a:extLst>
          </p:cNvPr>
          <p:cNvSpPr>
            <a:spLocks noGrp="1"/>
          </p:cNvSpPr>
          <p:nvPr>
            <p:ph sz="quarter" idx="1"/>
          </p:nvPr>
        </p:nvSpPr>
        <p:spPr/>
        <p:txBody>
          <a:bodyPr>
            <a:normAutofit lnSpcReduction="10000"/>
          </a:bodyPr>
          <a:lstStyle/>
          <a:p>
            <a:pPr marL="0" indent="0">
              <a:buNone/>
            </a:pPr>
            <a:r>
              <a:rPr lang="en-US" dirty="0"/>
              <a:t>Suspensions may mean an unidentified disability area</a:t>
            </a:r>
          </a:p>
          <a:p>
            <a:pPr lvl="1"/>
            <a:r>
              <a:rPr lang="en-US" sz="2400" dirty="0">
                <a:solidFill>
                  <a:schemeClr val="tx1"/>
                </a:solidFill>
              </a:rPr>
              <a:t>Kids with learning disorders avoid school or “check out”</a:t>
            </a:r>
          </a:p>
          <a:p>
            <a:pPr lvl="1"/>
            <a:r>
              <a:rPr lang="en-US" sz="2400" dirty="0">
                <a:solidFill>
                  <a:schemeClr val="tx1"/>
                </a:solidFill>
              </a:rPr>
              <a:t>Kids exposed to trauma, abuse and neglect often manifest trauma as a behavioral disorder</a:t>
            </a:r>
          </a:p>
          <a:p>
            <a:pPr lvl="1"/>
            <a:r>
              <a:rPr lang="en-US" sz="2400" dirty="0">
                <a:solidFill>
                  <a:schemeClr val="tx1"/>
                </a:solidFill>
              </a:rPr>
              <a:t>Kids in Dependency often don’t have parents, caretakers who have advocated for them</a:t>
            </a:r>
          </a:p>
          <a:p>
            <a:pPr lvl="1"/>
            <a:r>
              <a:rPr lang="en-US" sz="2400" dirty="0">
                <a:solidFill>
                  <a:schemeClr val="tx1"/>
                </a:solidFill>
              </a:rPr>
              <a:t>Kids in Dependency often lack a historian who sees the long-term struggles they often have</a:t>
            </a:r>
          </a:p>
          <a:p>
            <a:pPr marL="274320" lvl="1" indent="0">
              <a:buNone/>
            </a:pPr>
            <a:endParaRPr lang="en-US" sz="2400" dirty="0">
              <a:solidFill>
                <a:schemeClr val="tx1"/>
              </a:solidFill>
            </a:endParaRPr>
          </a:p>
          <a:p>
            <a:pPr marL="274320" lvl="1" indent="0">
              <a:buNone/>
            </a:pPr>
            <a:r>
              <a:rPr lang="en-US" sz="2800" dirty="0">
                <a:solidFill>
                  <a:schemeClr val="tx1"/>
                </a:solidFill>
              </a:rPr>
              <a:t>Arrests at school may mean that a student with a disability is not receiving appropriate services.</a:t>
            </a:r>
          </a:p>
          <a:p>
            <a:pPr lvl="1"/>
            <a:endParaRPr lang="en-US" dirty="0"/>
          </a:p>
        </p:txBody>
      </p:sp>
    </p:spTree>
    <p:extLst>
      <p:ext uri="{BB962C8B-B14F-4D97-AF65-F5344CB8AC3E}">
        <p14:creationId xmlns:p14="http://schemas.microsoft.com/office/powerpoint/2010/main" val="1432226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C4B05902-09FE-4677-BE9D-76E86683EF58}"/>
              </a:ext>
            </a:extLst>
          </p:cNvPr>
          <p:cNvSpPr>
            <a:spLocks noGrp="1"/>
          </p:cNvSpPr>
          <p:nvPr>
            <p:ph type="subTitle" idx="1"/>
          </p:nvPr>
        </p:nvSpPr>
        <p:spPr/>
        <p:txBody>
          <a:bodyPr/>
          <a:lstStyle/>
          <a:p>
            <a:endParaRPr lang="en-US" dirty="0"/>
          </a:p>
        </p:txBody>
      </p:sp>
      <p:sp>
        <p:nvSpPr>
          <p:cNvPr id="3" name="Title 2">
            <a:extLst>
              <a:ext uri="{FF2B5EF4-FFF2-40B4-BE49-F238E27FC236}">
                <a16:creationId xmlns:a16="http://schemas.microsoft.com/office/drawing/2014/main" id="{EF217982-2D1A-4F8B-B3BC-1DAE9FAC49EF}"/>
              </a:ext>
            </a:extLst>
          </p:cNvPr>
          <p:cNvSpPr>
            <a:spLocks noGrp="1"/>
          </p:cNvSpPr>
          <p:nvPr>
            <p:ph type="ctrTitle"/>
          </p:nvPr>
        </p:nvSpPr>
        <p:spPr/>
        <p:txBody>
          <a:bodyPr>
            <a:normAutofit/>
          </a:bodyPr>
          <a:lstStyle/>
          <a:p>
            <a:r>
              <a:rPr lang="en-US" sz="5400" dirty="0">
                <a:solidFill>
                  <a:srgbClr val="0070C0"/>
                </a:solidFill>
                <a:latin typeface="Engravers MT" panose="02090707080505020304" pitchFamily="18" charset="0"/>
              </a:rPr>
              <a:t>You Have the Power</a:t>
            </a:r>
            <a:br>
              <a:rPr lang="en-US" sz="5400" dirty="0">
                <a:solidFill>
                  <a:srgbClr val="0070C0"/>
                </a:solidFill>
                <a:latin typeface="Engravers MT" panose="02090707080505020304" pitchFamily="18" charset="0"/>
              </a:rPr>
            </a:br>
            <a:r>
              <a:rPr lang="en-US" sz="5400" dirty="0">
                <a:solidFill>
                  <a:srgbClr val="0070C0"/>
                </a:solidFill>
                <a:latin typeface="Engravers MT" panose="02090707080505020304" pitchFamily="18" charset="0"/>
              </a:rPr>
              <a:t>Use it!</a:t>
            </a:r>
          </a:p>
        </p:txBody>
      </p:sp>
      <p:pic>
        <p:nvPicPr>
          <p:cNvPr id="7" name="Picture 6">
            <a:extLst>
              <a:ext uri="{FF2B5EF4-FFF2-40B4-BE49-F238E27FC236}">
                <a16:creationId xmlns:a16="http://schemas.microsoft.com/office/drawing/2014/main" id="{D62D6877-D752-49BB-98A8-7ABDEDF4E724}"/>
              </a:ext>
            </a:extLst>
          </p:cNvPr>
          <p:cNvPicPr>
            <a:picLocks noChangeAspect="1"/>
          </p:cNvPicPr>
          <p:nvPr/>
        </p:nvPicPr>
        <p:blipFill>
          <a:blip r:embed="rId2"/>
          <a:stretch>
            <a:fillRect/>
          </a:stretch>
        </p:blipFill>
        <p:spPr>
          <a:xfrm>
            <a:off x="2585545" y="2617076"/>
            <a:ext cx="6810703" cy="3846785"/>
          </a:xfrm>
          <a:prstGeom prst="rect">
            <a:avLst/>
          </a:prstGeom>
        </p:spPr>
      </p:pic>
    </p:spTree>
    <p:extLst>
      <p:ext uri="{BB962C8B-B14F-4D97-AF65-F5344CB8AC3E}">
        <p14:creationId xmlns:p14="http://schemas.microsoft.com/office/powerpoint/2010/main" val="37784829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Community Legal Services of Mid-Florida</a:t>
            </a:r>
            <a:endParaRPr lang="en-US" dirty="0"/>
          </a:p>
        </p:txBody>
      </p:sp>
      <p:sp>
        <p:nvSpPr>
          <p:cNvPr id="3" name="Slide Number Placeholder 2"/>
          <p:cNvSpPr>
            <a:spLocks noGrp="1"/>
          </p:cNvSpPr>
          <p:nvPr>
            <p:ph type="sldNum" sz="quarter" idx="12"/>
          </p:nvPr>
        </p:nvSpPr>
        <p:spPr/>
        <p:txBody>
          <a:bodyPr/>
          <a:lstStyle/>
          <a:p>
            <a:fld id="{8A7A6979-0714-4377-B894-6BE4C2D6E202}" type="slidenum">
              <a:rPr lang="en-US" smtClean="0"/>
              <a:t>35</a:t>
            </a:fld>
            <a:endParaRPr lang="en-US" dirty="0"/>
          </a:p>
        </p:txBody>
      </p:sp>
      <p:sp>
        <p:nvSpPr>
          <p:cNvPr id="4" name="Rectangle 3"/>
          <p:cNvSpPr/>
          <p:nvPr/>
        </p:nvSpPr>
        <p:spPr>
          <a:xfrm>
            <a:off x="997131" y="2237491"/>
            <a:ext cx="10197737" cy="2246769"/>
          </a:xfrm>
          <a:prstGeom prst="rect">
            <a:avLst/>
          </a:prstGeom>
        </p:spPr>
        <p:txBody>
          <a:bodyPr wrap="square">
            <a:spAutoFit/>
          </a:bodyPr>
          <a:lstStyle/>
          <a:p>
            <a:pPr algn="ctr"/>
            <a:r>
              <a:rPr lang="en-US" sz="2800" dirty="0"/>
              <a:t>Please feel free to send any questions regarding this webinar to:  </a:t>
            </a:r>
            <a:r>
              <a:rPr lang="en-US" sz="2800" u="sng" dirty="0">
                <a:hlinkClick r:id="rId2"/>
              </a:rPr>
              <a:t>edu.advocacy@gal.fl.gov</a:t>
            </a:r>
            <a:r>
              <a:rPr lang="en-US" sz="2800" dirty="0"/>
              <a:t> </a:t>
            </a:r>
          </a:p>
          <a:p>
            <a:pPr algn="ctr"/>
            <a:endParaRPr lang="en-US" sz="2800" dirty="0"/>
          </a:p>
          <a:p>
            <a:pPr algn="ctr"/>
            <a:r>
              <a:rPr lang="en-US" sz="2800" dirty="0"/>
              <a:t>Once you have completed the webinar, please email </a:t>
            </a:r>
            <a:r>
              <a:rPr lang="en-US" sz="2800" dirty="0">
                <a:hlinkClick r:id="rId3"/>
              </a:rPr>
              <a:t>training@gal.fl.gov</a:t>
            </a:r>
            <a:r>
              <a:rPr lang="en-US" sz="2800" dirty="0"/>
              <a:t> to receive your </a:t>
            </a:r>
            <a:r>
              <a:rPr lang="en-US" sz="2800" dirty="0" smtClean="0"/>
              <a:t>certificate.</a:t>
            </a:r>
            <a:endParaRPr lang="en-US" sz="2800" dirty="0"/>
          </a:p>
        </p:txBody>
      </p:sp>
      <p:sp>
        <p:nvSpPr>
          <p:cNvPr id="5" name="TextBox 4"/>
          <p:cNvSpPr txBox="1"/>
          <p:nvPr/>
        </p:nvSpPr>
        <p:spPr>
          <a:xfrm>
            <a:off x="2499360" y="731520"/>
            <a:ext cx="6766560" cy="707886"/>
          </a:xfrm>
          <a:prstGeom prst="rect">
            <a:avLst/>
          </a:prstGeom>
          <a:noFill/>
        </p:spPr>
        <p:txBody>
          <a:bodyPr wrap="square" rtlCol="0">
            <a:spAutoFit/>
          </a:bodyPr>
          <a:lstStyle/>
          <a:p>
            <a:pPr algn="ctr"/>
            <a:r>
              <a:rPr lang="en-US" sz="4000" b="1" dirty="0" smtClean="0"/>
              <a:t>QUESTIONS? </a:t>
            </a:r>
            <a:endParaRPr lang="en-US" sz="4000" b="1" dirty="0"/>
          </a:p>
        </p:txBody>
      </p:sp>
    </p:spTree>
    <p:extLst>
      <p:ext uri="{BB962C8B-B14F-4D97-AF65-F5344CB8AC3E}">
        <p14:creationId xmlns:p14="http://schemas.microsoft.com/office/powerpoint/2010/main" val="3013887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531F2E-385E-414D-80FC-25DD38DA32B6}"/>
              </a:ext>
            </a:extLst>
          </p:cNvPr>
          <p:cNvSpPr>
            <a:spLocks noGrp="1"/>
          </p:cNvSpPr>
          <p:nvPr>
            <p:ph type="subTitle" idx="1"/>
          </p:nvPr>
        </p:nvSpPr>
        <p:spPr/>
        <p:txBody>
          <a:bodyPr>
            <a:normAutofit lnSpcReduction="10000"/>
          </a:bodyPr>
          <a:lstStyle/>
          <a:p>
            <a:endParaRPr lang="en-US"/>
          </a:p>
          <a:p>
            <a:r>
              <a:rPr lang="en-US" sz="4400"/>
              <a:t>FLORIDA can’t be that bad…right?</a:t>
            </a:r>
            <a:endParaRPr lang="en-US" sz="4400" dirty="0"/>
          </a:p>
        </p:txBody>
      </p:sp>
      <p:sp>
        <p:nvSpPr>
          <p:cNvPr id="3" name="Footer Placeholder 2">
            <a:extLst>
              <a:ext uri="{FF2B5EF4-FFF2-40B4-BE49-F238E27FC236}">
                <a16:creationId xmlns:a16="http://schemas.microsoft.com/office/drawing/2014/main" id="{7077EE50-FB19-45C8-8652-1E2DA20714D1}"/>
              </a:ext>
            </a:extLst>
          </p:cNvPr>
          <p:cNvSpPr>
            <a:spLocks noGrp="1"/>
          </p:cNvSpPr>
          <p:nvPr>
            <p:ph type="ftr" sz="quarter" idx="11"/>
          </p:nvPr>
        </p:nvSpPr>
        <p:spPr/>
        <p:txBody>
          <a:bodyPr/>
          <a:lstStyle/>
          <a:p>
            <a:r>
              <a:rPr lang="en-US"/>
              <a:t>Community Legal Services of Mid-Florida</a:t>
            </a:r>
            <a:endParaRPr lang="en-US" dirty="0"/>
          </a:p>
        </p:txBody>
      </p:sp>
      <p:sp>
        <p:nvSpPr>
          <p:cNvPr id="4" name="Slide Number Placeholder 3">
            <a:extLst>
              <a:ext uri="{FF2B5EF4-FFF2-40B4-BE49-F238E27FC236}">
                <a16:creationId xmlns:a16="http://schemas.microsoft.com/office/drawing/2014/main" id="{3AE765EA-4C7B-4B2F-9F0F-A279723623CB}"/>
              </a:ext>
            </a:extLst>
          </p:cNvPr>
          <p:cNvSpPr>
            <a:spLocks noGrp="1"/>
          </p:cNvSpPr>
          <p:nvPr>
            <p:ph type="sldNum" sz="quarter" idx="12"/>
          </p:nvPr>
        </p:nvSpPr>
        <p:spPr/>
        <p:txBody>
          <a:bodyPr/>
          <a:lstStyle/>
          <a:p>
            <a:fld id="{8A7A6979-0714-4377-B894-6BE4C2D6E202}" type="slidenum">
              <a:rPr lang="en-US" smtClean="0"/>
              <a:pPr/>
              <a:t>4</a:t>
            </a:fld>
            <a:endParaRPr lang="en-US" dirty="0"/>
          </a:p>
        </p:txBody>
      </p:sp>
      <p:sp>
        <p:nvSpPr>
          <p:cNvPr id="5" name="Title 4">
            <a:extLst>
              <a:ext uri="{FF2B5EF4-FFF2-40B4-BE49-F238E27FC236}">
                <a16:creationId xmlns:a16="http://schemas.microsoft.com/office/drawing/2014/main" id="{9C652FF6-2AC5-49B7-913D-79EA7494EA53}"/>
              </a:ext>
            </a:extLst>
          </p:cNvPr>
          <p:cNvSpPr>
            <a:spLocks noGrp="1"/>
          </p:cNvSpPr>
          <p:nvPr>
            <p:ph type="ctrTitle"/>
          </p:nvPr>
        </p:nvSpPr>
        <p:spPr/>
        <p:txBody>
          <a:bodyPr/>
          <a:lstStyle/>
          <a:p>
            <a:r>
              <a:rPr lang="en-US" dirty="0">
                <a:solidFill>
                  <a:schemeClr val="accent6">
                    <a:lumMod val="75000"/>
                  </a:schemeClr>
                </a:solidFill>
              </a:rPr>
              <a:t>Well</a:t>
            </a:r>
            <a:r>
              <a:rPr lang="en-US" dirty="0"/>
              <a:t>…</a:t>
            </a:r>
          </a:p>
        </p:txBody>
      </p:sp>
    </p:spTree>
    <p:extLst>
      <p:ext uri="{BB962C8B-B14F-4D97-AF65-F5344CB8AC3E}">
        <p14:creationId xmlns:p14="http://schemas.microsoft.com/office/powerpoint/2010/main" val="26931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8544996-E533-498D-81F6-A0109EAE3389}"/>
              </a:ext>
            </a:extLst>
          </p:cNvPr>
          <p:cNvSpPr>
            <a:spLocks noGrp="1"/>
          </p:cNvSpPr>
          <p:nvPr>
            <p:ph type="ftr" sz="quarter" idx="11"/>
          </p:nvPr>
        </p:nvSpPr>
        <p:spPr/>
        <p:txBody>
          <a:bodyPr/>
          <a:lstStyle/>
          <a:p>
            <a:r>
              <a:rPr lang="en-US"/>
              <a:t>Community Legal Services of Mid-Florida</a:t>
            </a:r>
            <a:endParaRPr lang="en-US" dirty="0"/>
          </a:p>
        </p:txBody>
      </p:sp>
      <p:sp>
        <p:nvSpPr>
          <p:cNvPr id="3" name="Slide Number Placeholder 2">
            <a:extLst>
              <a:ext uri="{FF2B5EF4-FFF2-40B4-BE49-F238E27FC236}">
                <a16:creationId xmlns:a16="http://schemas.microsoft.com/office/drawing/2014/main" id="{28A72B55-91A5-41D9-8EB0-3CC6A93F8D0F}"/>
              </a:ext>
            </a:extLst>
          </p:cNvPr>
          <p:cNvSpPr>
            <a:spLocks noGrp="1"/>
          </p:cNvSpPr>
          <p:nvPr>
            <p:ph type="sldNum" sz="quarter" idx="12"/>
          </p:nvPr>
        </p:nvSpPr>
        <p:spPr/>
        <p:txBody>
          <a:bodyPr/>
          <a:lstStyle/>
          <a:p>
            <a:fld id="{8A7A6979-0714-4377-B894-6BE4C2D6E202}" type="slidenum">
              <a:rPr lang="en-US" smtClean="0"/>
              <a:t>5</a:t>
            </a:fld>
            <a:endParaRPr lang="en-US" dirty="0"/>
          </a:p>
        </p:txBody>
      </p:sp>
      <p:pic>
        <p:nvPicPr>
          <p:cNvPr id="5" name="Picture 4">
            <a:extLst>
              <a:ext uri="{FF2B5EF4-FFF2-40B4-BE49-F238E27FC236}">
                <a16:creationId xmlns:a16="http://schemas.microsoft.com/office/drawing/2014/main" id="{9966E3D1-8F81-41A6-8FB8-5FB93C24C450}"/>
              </a:ext>
            </a:extLst>
          </p:cNvPr>
          <p:cNvPicPr>
            <a:picLocks noChangeAspect="1"/>
          </p:cNvPicPr>
          <p:nvPr/>
        </p:nvPicPr>
        <p:blipFill>
          <a:blip r:embed="rId2"/>
          <a:stretch>
            <a:fillRect/>
          </a:stretch>
        </p:blipFill>
        <p:spPr>
          <a:xfrm>
            <a:off x="2664593" y="299993"/>
            <a:ext cx="6862813" cy="6024607"/>
          </a:xfrm>
          <a:prstGeom prst="rect">
            <a:avLst/>
          </a:prstGeom>
        </p:spPr>
      </p:pic>
    </p:spTree>
    <p:extLst>
      <p:ext uri="{BB962C8B-B14F-4D97-AF65-F5344CB8AC3E}">
        <p14:creationId xmlns:p14="http://schemas.microsoft.com/office/powerpoint/2010/main" val="1157834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D5E706-0A73-4CE0-8583-6FB4B1796E9B}"/>
              </a:ext>
            </a:extLst>
          </p:cNvPr>
          <p:cNvSpPr>
            <a:spLocks noGrp="1"/>
          </p:cNvSpPr>
          <p:nvPr>
            <p:ph type="title"/>
          </p:nvPr>
        </p:nvSpPr>
        <p:spPr/>
        <p:txBody>
          <a:bodyPr/>
          <a:lstStyle/>
          <a:p>
            <a:r>
              <a:rPr lang="en-US" dirty="0">
                <a:solidFill>
                  <a:schemeClr val="accent1"/>
                </a:solidFill>
              </a:rPr>
              <a:t>Florida by the numbers…</a:t>
            </a:r>
          </a:p>
        </p:txBody>
      </p:sp>
      <p:sp>
        <p:nvSpPr>
          <p:cNvPr id="2" name="Footer Placeholder 1">
            <a:extLst>
              <a:ext uri="{FF2B5EF4-FFF2-40B4-BE49-F238E27FC236}">
                <a16:creationId xmlns:a16="http://schemas.microsoft.com/office/drawing/2014/main" id="{8CAEC863-146B-4F90-BB98-DF828CEE28AF}"/>
              </a:ext>
            </a:extLst>
          </p:cNvPr>
          <p:cNvSpPr>
            <a:spLocks noGrp="1"/>
          </p:cNvSpPr>
          <p:nvPr>
            <p:ph type="ftr" sz="quarter" idx="11"/>
          </p:nvPr>
        </p:nvSpPr>
        <p:spPr/>
        <p:txBody>
          <a:bodyPr/>
          <a:lstStyle/>
          <a:p>
            <a:r>
              <a:rPr lang="en-US"/>
              <a:t>Community Legal Services of Mid-Florida</a:t>
            </a:r>
            <a:endParaRPr lang="en-US" dirty="0"/>
          </a:p>
        </p:txBody>
      </p:sp>
      <p:sp>
        <p:nvSpPr>
          <p:cNvPr id="3" name="Slide Number Placeholder 2">
            <a:extLst>
              <a:ext uri="{FF2B5EF4-FFF2-40B4-BE49-F238E27FC236}">
                <a16:creationId xmlns:a16="http://schemas.microsoft.com/office/drawing/2014/main" id="{5BD84A9B-B4EB-4842-B05F-66EFF07287C8}"/>
              </a:ext>
            </a:extLst>
          </p:cNvPr>
          <p:cNvSpPr>
            <a:spLocks noGrp="1"/>
          </p:cNvSpPr>
          <p:nvPr>
            <p:ph type="sldNum" sz="quarter" idx="12"/>
          </p:nvPr>
        </p:nvSpPr>
        <p:spPr/>
        <p:txBody>
          <a:bodyPr/>
          <a:lstStyle/>
          <a:p>
            <a:fld id="{8A7A6979-0714-4377-B894-6BE4C2D6E202}" type="slidenum">
              <a:rPr lang="en-US" smtClean="0"/>
              <a:t>6</a:t>
            </a:fld>
            <a:endParaRPr lang="en-US" dirty="0"/>
          </a:p>
        </p:txBody>
      </p:sp>
      <p:sp>
        <p:nvSpPr>
          <p:cNvPr id="6" name="Content Placeholder 5">
            <a:extLst>
              <a:ext uri="{FF2B5EF4-FFF2-40B4-BE49-F238E27FC236}">
                <a16:creationId xmlns:a16="http://schemas.microsoft.com/office/drawing/2014/main" id="{CFEE3EC0-4326-4EAA-818E-1098F7DE1C2B}"/>
              </a:ext>
            </a:extLst>
          </p:cNvPr>
          <p:cNvSpPr>
            <a:spLocks noGrp="1"/>
          </p:cNvSpPr>
          <p:nvPr>
            <p:ph sz="quarter" idx="1"/>
          </p:nvPr>
        </p:nvSpPr>
        <p:spPr/>
        <p:txBody>
          <a:bodyPr>
            <a:normAutofit/>
          </a:bodyPr>
          <a:lstStyle/>
          <a:p>
            <a:endParaRPr lang="en-US" sz="4000" dirty="0"/>
          </a:p>
          <a:p>
            <a:r>
              <a:rPr lang="en-US" sz="4000" dirty="0"/>
              <a:t>Latest numbers from the Office for Civil Rights:</a:t>
            </a:r>
          </a:p>
          <a:p>
            <a:pPr lvl="1"/>
            <a:r>
              <a:rPr lang="en-US" sz="4000" dirty="0">
                <a:solidFill>
                  <a:schemeClr val="tx1"/>
                </a:solidFill>
              </a:rPr>
              <a:t>Arrests at school: 1,768</a:t>
            </a:r>
          </a:p>
          <a:p>
            <a:pPr lvl="1"/>
            <a:r>
              <a:rPr lang="en-US" sz="4000" dirty="0">
                <a:solidFill>
                  <a:schemeClr val="tx1"/>
                </a:solidFill>
              </a:rPr>
              <a:t>School referrals to law enforcement:  16, 747</a:t>
            </a:r>
          </a:p>
          <a:p>
            <a:pPr lvl="1"/>
            <a:endParaRPr lang="en-US" sz="4000" dirty="0">
              <a:solidFill>
                <a:schemeClr val="tx1"/>
              </a:solidFill>
            </a:endParaRPr>
          </a:p>
          <a:p>
            <a:pPr marL="274320" lvl="1" indent="0">
              <a:buNone/>
            </a:pPr>
            <a:r>
              <a:rPr lang="en-US" sz="4000" dirty="0">
                <a:solidFill>
                  <a:schemeClr val="tx1"/>
                </a:solidFill>
              </a:rPr>
              <a:t>Over 18,000 students were arrested from school</a:t>
            </a:r>
          </a:p>
          <a:p>
            <a:endParaRPr lang="en-US" sz="4000" dirty="0"/>
          </a:p>
          <a:p>
            <a:endParaRPr lang="en-US" dirty="0"/>
          </a:p>
        </p:txBody>
      </p:sp>
    </p:spTree>
    <p:extLst>
      <p:ext uri="{BB962C8B-B14F-4D97-AF65-F5344CB8AC3E}">
        <p14:creationId xmlns:p14="http://schemas.microsoft.com/office/powerpoint/2010/main" val="2322284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10354F-7723-4121-8996-48F0472F8511}"/>
              </a:ext>
            </a:extLst>
          </p:cNvPr>
          <p:cNvSpPr>
            <a:spLocks noGrp="1"/>
          </p:cNvSpPr>
          <p:nvPr>
            <p:ph type="title"/>
          </p:nvPr>
        </p:nvSpPr>
        <p:spPr/>
        <p:txBody>
          <a:bodyPr/>
          <a:lstStyle/>
          <a:p>
            <a:r>
              <a:rPr lang="en-US" dirty="0">
                <a:solidFill>
                  <a:schemeClr val="accent1"/>
                </a:solidFill>
              </a:rPr>
              <a:t>According to FL DJJ, here’s the arrests…</a:t>
            </a:r>
          </a:p>
        </p:txBody>
      </p:sp>
      <p:sp>
        <p:nvSpPr>
          <p:cNvPr id="2" name="Footer Placeholder 1">
            <a:extLst>
              <a:ext uri="{FF2B5EF4-FFF2-40B4-BE49-F238E27FC236}">
                <a16:creationId xmlns:a16="http://schemas.microsoft.com/office/drawing/2014/main" id="{A4857D4E-40F0-4A08-AC03-B7AC4F922550}"/>
              </a:ext>
            </a:extLst>
          </p:cNvPr>
          <p:cNvSpPr>
            <a:spLocks noGrp="1"/>
          </p:cNvSpPr>
          <p:nvPr>
            <p:ph type="ftr" sz="quarter" idx="11"/>
          </p:nvPr>
        </p:nvSpPr>
        <p:spPr/>
        <p:txBody>
          <a:bodyPr/>
          <a:lstStyle/>
          <a:p>
            <a:r>
              <a:rPr lang="en-US" dirty="0"/>
              <a:t>Community Legal Services of Mid-Florida</a:t>
            </a:r>
          </a:p>
        </p:txBody>
      </p:sp>
      <p:sp>
        <p:nvSpPr>
          <p:cNvPr id="3" name="Slide Number Placeholder 2">
            <a:extLst>
              <a:ext uri="{FF2B5EF4-FFF2-40B4-BE49-F238E27FC236}">
                <a16:creationId xmlns:a16="http://schemas.microsoft.com/office/drawing/2014/main" id="{6EBC956F-E5E4-443C-BD6E-24F6F0CAA5B3}"/>
              </a:ext>
            </a:extLst>
          </p:cNvPr>
          <p:cNvSpPr>
            <a:spLocks noGrp="1"/>
          </p:cNvSpPr>
          <p:nvPr>
            <p:ph type="sldNum" sz="quarter" idx="12"/>
          </p:nvPr>
        </p:nvSpPr>
        <p:spPr/>
        <p:txBody>
          <a:bodyPr/>
          <a:lstStyle/>
          <a:p>
            <a:fld id="{8A7A6979-0714-4377-B894-6BE4C2D6E202}" type="slidenum">
              <a:rPr lang="en-US" smtClean="0"/>
              <a:t>7</a:t>
            </a:fld>
            <a:endParaRPr lang="en-US" dirty="0"/>
          </a:p>
        </p:txBody>
      </p:sp>
      <p:pic>
        <p:nvPicPr>
          <p:cNvPr id="7" name="Content Placeholder 6">
            <a:extLst>
              <a:ext uri="{FF2B5EF4-FFF2-40B4-BE49-F238E27FC236}">
                <a16:creationId xmlns:a16="http://schemas.microsoft.com/office/drawing/2014/main" id="{F3AC3DC6-B541-481E-8B15-26913B4E5738}"/>
              </a:ext>
            </a:extLst>
          </p:cNvPr>
          <p:cNvPicPr>
            <a:picLocks noGrp="1" noChangeAspect="1"/>
          </p:cNvPicPr>
          <p:nvPr>
            <p:ph sz="quarter" idx="1"/>
          </p:nvPr>
        </p:nvPicPr>
        <p:blipFill>
          <a:blip r:embed="rId2"/>
          <a:stretch>
            <a:fillRect/>
          </a:stretch>
        </p:blipFill>
        <p:spPr>
          <a:xfrm>
            <a:off x="3503053" y="1577662"/>
            <a:ext cx="5613857" cy="4680977"/>
          </a:xfrm>
        </p:spPr>
      </p:pic>
    </p:spTree>
    <p:extLst>
      <p:ext uri="{BB962C8B-B14F-4D97-AF65-F5344CB8AC3E}">
        <p14:creationId xmlns:p14="http://schemas.microsoft.com/office/powerpoint/2010/main" val="1773431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5D115-91AC-4666-9A8D-51429B318B9F}"/>
              </a:ext>
            </a:extLst>
          </p:cNvPr>
          <p:cNvSpPr>
            <a:spLocks noGrp="1"/>
          </p:cNvSpPr>
          <p:nvPr>
            <p:ph type="title"/>
          </p:nvPr>
        </p:nvSpPr>
        <p:spPr/>
        <p:txBody>
          <a:bodyPr/>
          <a:lstStyle/>
          <a:p>
            <a:r>
              <a:rPr lang="en-US" dirty="0">
                <a:solidFill>
                  <a:schemeClr val="accent1"/>
                </a:solidFill>
              </a:rPr>
              <a:t>Some counties are better than others…</a:t>
            </a:r>
          </a:p>
        </p:txBody>
      </p:sp>
      <p:sp>
        <p:nvSpPr>
          <p:cNvPr id="3" name="Footer Placeholder 2">
            <a:extLst>
              <a:ext uri="{FF2B5EF4-FFF2-40B4-BE49-F238E27FC236}">
                <a16:creationId xmlns:a16="http://schemas.microsoft.com/office/drawing/2014/main" id="{68101224-EF4C-4333-A888-059EF23A4AA1}"/>
              </a:ext>
            </a:extLst>
          </p:cNvPr>
          <p:cNvSpPr>
            <a:spLocks noGrp="1"/>
          </p:cNvSpPr>
          <p:nvPr>
            <p:ph type="ftr" sz="quarter" idx="11"/>
          </p:nvPr>
        </p:nvSpPr>
        <p:spPr/>
        <p:txBody>
          <a:bodyPr/>
          <a:lstStyle/>
          <a:p>
            <a:r>
              <a:rPr lang="en-US"/>
              <a:t>Community Legal Services of Mid-Florida</a:t>
            </a:r>
            <a:endParaRPr lang="en-US" dirty="0"/>
          </a:p>
        </p:txBody>
      </p:sp>
      <p:sp>
        <p:nvSpPr>
          <p:cNvPr id="4" name="Slide Number Placeholder 3">
            <a:extLst>
              <a:ext uri="{FF2B5EF4-FFF2-40B4-BE49-F238E27FC236}">
                <a16:creationId xmlns:a16="http://schemas.microsoft.com/office/drawing/2014/main" id="{9C954964-AF6D-439F-8149-15B2D763684E}"/>
              </a:ext>
            </a:extLst>
          </p:cNvPr>
          <p:cNvSpPr>
            <a:spLocks noGrp="1"/>
          </p:cNvSpPr>
          <p:nvPr>
            <p:ph type="sldNum" sz="quarter" idx="12"/>
          </p:nvPr>
        </p:nvSpPr>
        <p:spPr/>
        <p:txBody>
          <a:bodyPr/>
          <a:lstStyle/>
          <a:p>
            <a:fld id="{8A7A6979-0714-4377-B894-6BE4C2D6E202}" type="slidenum">
              <a:rPr lang="en-US" smtClean="0"/>
              <a:pPr/>
              <a:t>8</a:t>
            </a:fld>
            <a:endParaRPr lang="en-US" dirty="0"/>
          </a:p>
        </p:txBody>
      </p:sp>
      <p:pic>
        <p:nvPicPr>
          <p:cNvPr id="7" name="Content Placeholder 6">
            <a:extLst>
              <a:ext uri="{FF2B5EF4-FFF2-40B4-BE49-F238E27FC236}">
                <a16:creationId xmlns:a16="http://schemas.microsoft.com/office/drawing/2014/main" id="{77E426B8-E2C6-4D45-8589-8FC8885FCB17}"/>
              </a:ext>
            </a:extLst>
          </p:cNvPr>
          <p:cNvPicPr>
            <a:picLocks noGrp="1" noChangeAspect="1"/>
          </p:cNvPicPr>
          <p:nvPr>
            <p:ph sz="quarter" idx="1"/>
          </p:nvPr>
        </p:nvPicPr>
        <p:blipFill>
          <a:blip r:embed="rId2"/>
          <a:stretch>
            <a:fillRect/>
          </a:stretch>
        </p:blipFill>
        <p:spPr>
          <a:xfrm>
            <a:off x="2484578" y="1506519"/>
            <a:ext cx="7214715" cy="4572000"/>
          </a:xfrm>
        </p:spPr>
      </p:pic>
    </p:spTree>
    <p:extLst>
      <p:ext uri="{BB962C8B-B14F-4D97-AF65-F5344CB8AC3E}">
        <p14:creationId xmlns:p14="http://schemas.microsoft.com/office/powerpoint/2010/main" val="4234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76330-00F8-49CF-B99E-E75E3037E877}"/>
              </a:ext>
            </a:extLst>
          </p:cNvPr>
          <p:cNvSpPr>
            <a:spLocks noGrp="1"/>
          </p:cNvSpPr>
          <p:nvPr>
            <p:ph type="title"/>
          </p:nvPr>
        </p:nvSpPr>
        <p:spPr/>
        <p:txBody>
          <a:bodyPr/>
          <a:lstStyle/>
          <a:p>
            <a:r>
              <a:rPr lang="en-US" dirty="0">
                <a:solidFill>
                  <a:schemeClr val="accent1"/>
                </a:solidFill>
              </a:rPr>
              <a:t>What about kids in Dependency?</a:t>
            </a:r>
          </a:p>
        </p:txBody>
      </p:sp>
      <p:sp>
        <p:nvSpPr>
          <p:cNvPr id="3" name="Footer Placeholder 2">
            <a:extLst>
              <a:ext uri="{FF2B5EF4-FFF2-40B4-BE49-F238E27FC236}">
                <a16:creationId xmlns:a16="http://schemas.microsoft.com/office/drawing/2014/main" id="{B9577E34-C542-41C5-8186-DDBDABAB242E}"/>
              </a:ext>
            </a:extLst>
          </p:cNvPr>
          <p:cNvSpPr>
            <a:spLocks noGrp="1"/>
          </p:cNvSpPr>
          <p:nvPr>
            <p:ph type="ftr" sz="quarter" idx="11"/>
          </p:nvPr>
        </p:nvSpPr>
        <p:spPr/>
        <p:txBody>
          <a:bodyPr/>
          <a:lstStyle/>
          <a:p>
            <a:r>
              <a:rPr lang="en-US"/>
              <a:t>Community Legal Services of Mid-Florida</a:t>
            </a:r>
            <a:endParaRPr lang="en-US" dirty="0"/>
          </a:p>
        </p:txBody>
      </p:sp>
      <p:sp>
        <p:nvSpPr>
          <p:cNvPr id="4" name="Slide Number Placeholder 3">
            <a:extLst>
              <a:ext uri="{FF2B5EF4-FFF2-40B4-BE49-F238E27FC236}">
                <a16:creationId xmlns:a16="http://schemas.microsoft.com/office/drawing/2014/main" id="{FC4273C3-F969-43D3-B544-53AD1834DE3D}"/>
              </a:ext>
            </a:extLst>
          </p:cNvPr>
          <p:cNvSpPr>
            <a:spLocks noGrp="1"/>
          </p:cNvSpPr>
          <p:nvPr>
            <p:ph type="sldNum" sz="quarter" idx="12"/>
          </p:nvPr>
        </p:nvSpPr>
        <p:spPr/>
        <p:txBody>
          <a:bodyPr/>
          <a:lstStyle/>
          <a:p>
            <a:fld id="{8A7A6979-0714-4377-B894-6BE4C2D6E202}" type="slidenum">
              <a:rPr lang="en-US" smtClean="0"/>
              <a:pPr/>
              <a:t>9</a:t>
            </a:fld>
            <a:endParaRPr lang="en-US" dirty="0"/>
          </a:p>
        </p:txBody>
      </p:sp>
      <p:sp>
        <p:nvSpPr>
          <p:cNvPr id="5" name="Content Placeholder 4">
            <a:extLst>
              <a:ext uri="{FF2B5EF4-FFF2-40B4-BE49-F238E27FC236}">
                <a16:creationId xmlns:a16="http://schemas.microsoft.com/office/drawing/2014/main" id="{33983BA7-6C9D-465B-B2B4-CC8A944EDAC7}"/>
              </a:ext>
            </a:extLst>
          </p:cNvPr>
          <p:cNvSpPr>
            <a:spLocks noGrp="1"/>
          </p:cNvSpPr>
          <p:nvPr>
            <p:ph sz="quarter" idx="1"/>
          </p:nvPr>
        </p:nvSpPr>
        <p:spPr/>
        <p:txBody>
          <a:bodyPr>
            <a:normAutofit fontScale="85000" lnSpcReduction="20000"/>
          </a:bodyPr>
          <a:lstStyle/>
          <a:p>
            <a:endParaRPr lang="en-US" dirty="0"/>
          </a:p>
          <a:p>
            <a:r>
              <a:rPr lang="en-US" dirty="0"/>
              <a:t>If a child is in both the Dependency and Delinquency system, they are known as “Crossover kids” because they have crossed from one system into the other.</a:t>
            </a:r>
          </a:p>
          <a:p>
            <a:endParaRPr lang="en-US" dirty="0"/>
          </a:p>
          <a:p>
            <a:r>
              <a:rPr lang="en-US" dirty="0"/>
              <a:t>There are currently approximately 1,000 Crossover kids in Florida.</a:t>
            </a:r>
          </a:p>
          <a:p>
            <a:endParaRPr lang="en-US" dirty="0"/>
          </a:p>
          <a:p>
            <a:r>
              <a:rPr lang="en-US" dirty="0"/>
              <a:t>Kids in Dependency are particularly vulnerable to being arrested for “status offenses” (behaviors that are only criminal for people with a certain status, such as age).  Truancy, underage possession, running away, incorrigibility.</a:t>
            </a:r>
          </a:p>
          <a:p>
            <a:endParaRPr lang="en-US" dirty="0"/>
          </a:p>
          <a:p>
            <a:r>
              <a:rPr lang="en-US" dirty="0"/>
              <a:t>Conflict in group homes can lead to domestic violence </a:t>
            </a:r>
            <a:r>
              <a:rPr lang="en-US"/>
              <a:t>charges.</a:t>
            </a:r>
            <a:endParaRPr lang="en-US" dirty="0"/>
          </a:p>
          <a:p>
            <a:endParaRPr lang="en-US" dirty="0"/>
          </a:p>
          <a:p>
            <a:r>
              <a:rPr lang="en-US" dirty="0"/>
              <a:t>They are also statistically more likely to be suspended or arrested at school.</a:t>
            </a:r>
          </a:p>
        </p:txBody>
      </p:sp>
    </p:spTree>
    <p:extLst>
      <p:ext uri="{BB962C8B-B14F-4D97-AF65-F5344CB8AC3E}">
        <p14:creationId xmlns:p14="http://schemas.microsoft.com/office/powerpoint/2010/main" val="30772597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Theme1" id="{E8D838EB-AC1A-4F96-B0E3-C5DF37B6DB8C}" vid="{08B83123-1B99-4634-93DC-16F8C3926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667</TotalTime>
  <Words>1518</Words>
  <Application>Microsoft Office PowerPoint</Application>
  <PresentationFormat>Widescreen</PresentationFormat>
  <Paragraphs>216</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Calibri</vt:lpstr>
      <vt:lpstr>Engravers MT</vt:lpstr>
      <vt:lpstr>Georgia</vt:lpstr>
      <vt:lpstr>Wingdings</vt:lpstr>
      <vt:lpstr>Wingdings 2</vt:lpstr>
      <vt:lpstr>Theme1</vt:lpstr>
      <vt:lpstr>The School-to-Prison-Pipeline</vt:lpstr>
      <vt:lpstr>Are kid really being pushed out of school and into jail?</vt:lpstr>
      <vt:lpstr>PowerPoint Presentation</vt:lpstr>
      <vt:lpstr>Well…</vt:lpstr>
      <vt:lpstr>PowerPoint Presentation</vt:lpstr>
      <vt:lpstr>Florida by the numbers…</vt:lpstr>
      <vt:lpstr>According to FL DJJ, here’s the arrests…</vt:lpstr>
      <vt:lpstr>Some counties are better than others…</vt:lpstr>
      <vt:lpstr>What about kids in Dependency?</vt:lpstr>
      <vt:lpstr>So, we know that kids are being arrested in large numbers…</vt:lpstr>
      <vt:lpstr>The School-to-Prison-Pipeline</vt:lpstr>
      <vt:lpstr>What are those dynamics?</vt:lpstr>
      <vt:lpstr>Factor 1</vt:lpstr>
      <vt:lpstr>Zero Tolerance Policies and Suspension</vt:lpstr>
      <vt:lpstr>Zero Tolerance Policies and Suspension con’t</vt:lpstr>
      <vt:lpstr>Suspensions Matter</vt:lpstr>
      <vt:lpstr>What are the academic effects of suspension?</vt:lpstr>
      <vt:lpstr>Long Term Effects of Suspension</vt:lpstr>
      <vt:lpstr>What is the financial cost of dropping out?</vt:lpstr>
      <vt:lpstr>Further costs associated with dropping out…</vt:lpstr>
      <vt:lpstr>Factor 2</vt:lpstr>
      <vt:lpstr>The Overuse of Law Enforcement in the Schools</vt:lpstr>
      <vt:lpstr>2017</vt:lpstr>
      <vt:lpstr>Why?</vt:lpstr>
      <vt:lpstr>Sadly… </vt:lpstr>
      <vt:lpstr>Another concern…</vt:lpstr>
      <vt:lpstr>What Does Improve School Safety?</vt:lpstr>
      <vt:lpstr>Factor 3</vt:lpstr>
      <vt:lpstr> The Underuse of Appropriate Programs for Students with Disabilities.</vt:lpstr>
      <vt:lpstr>What are the effects of suspension on kids with disabilities?</vt:lpstr>
      <vt:lpstr>What about kids in Dependency?</vt:lpstr>
      <vt:lpstr>What can you do to help stop the School-to-Prison-Pipeline?</vt:lpstr>
      <vt:lpstr>Advocate, Advocate, Advocate</vt:lpstr>
      <vt:lpstr>You Have the Power Use 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School-to-Prison-Pipeline</dc:title>
  <dc:creator>Katie Kelly</dc:creator>
  <cp:lastModifiedBy>Kelly Razzano</cp:lastModifiedBy>
  <cp:revision>40</cp:revision>
  <dcterms:created xsi:type="dcterms:W3CDTF">2017-11-12T20:57:13Z</dcterms:created>
  <dcterms:modified xsi:type="dcterms:W3CDTF">2017-11-14T17:07:24Z</dcterms:modified>
</cp:coreProperties>
</file>